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9144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14" roundtripDataSignature="AMtx7mj8mpO+808mGemRCDrrflm1+I1Q6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633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6332"/>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3"/>
            <a:ext cx="2945659" cy="49633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ja-JP"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 name="Shape 19"/>
        <p:cNvGrpSpPr/>
        <p:nvPr/>
      </p:nvGrpSpPr>
      <p:grpSpPr>
        <a:xfrm>
          <a:off x="0" y="0"/>
          <a:ext cx="0" cy="0"/>
          <a:chOff x="0" y="0"/>
          <a:chExt cx="0" cy="0"/>
        </a:xfrm>
      </p:grpSpPr>
      <p:sp>
        <p:nvSpPr>
          <p:cNvPr id="20" name="Google Shape;20;p1: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 name="Google Shape;21;p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p2: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 name="Google Shape;27;p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3: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 name="Google Shape;44;p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4: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 name="Google Shape;50;p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5: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p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6: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 name="Google Shape;67;p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7: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 name="Google Shape;74;p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8: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3">
  <p:cSld name="BODY3">
    <p:spTree>
      <p:nvGrpSpPr>
        <p:cNvPr id="14" name="Shape 14"/>
        <p:cNvGrpSpPr/>
        <p:nvPr/>
      </p:nvGrpSpPr>
      <p:grpSpPr>
        <a:xfrm>
          <a:off x="0" y="0"/>
          <a:ext cx="0" cy="0"/>
          <a:chOff x="0" y="0"/>
          <a:chExt cx="0" cy="0"/>
        </a:xfrm>
      </p:grpSpPr>
      <p:sp>
        <p:nvSpPr>
          <p:cNvPr id="15" name="Google Shape;15;p10"/>
          <p:cNvSpPr txBox="1"/>
          <p:nvPr>
            <p:ph type="title"/>
          </p:nvPr>
        </p:nvSpPr>
        <p:spPr>
          <a:xfrm>
            <a:off x="0" y="0"/>
            <a:ext cx="9144000" cy="717176"/>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sz="3200">
                <a:solidFill>
                  <a:schemeClr val="lt1"/>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1">
  <p:cSld name="BODY1">
    <p:spTree>
      <p:nvGrpSpPr>
        <p:cNvPr id="16" name="Shape 16"/>
        <p:cNvGrpSpPr/>
        <p:nvPr/>
      </p:nvGrpSpPr>
      <p:grpSpPr>
        <a:xfrm>
          <a:off x="0" y="0"/>
          <a:ext cx="0" cy="0"/>
          <a:chOff x="0" y="0"/>
          <a:chExt cx="0" cy="0"/>
        </a:xfrm>
      </p:grpSpPr>
      <p:sp>
        <p:nvSpPr>
          <p:cNvPr id="17" name="Google Shape;17;p11"/>
          <p:cNvSpPr txBox="1"/>
          <p:nvPr>
            <p:ph type="title"/>
          </p:nvPr>
        </p:nvSpPr>
        <p:spPr>
          <a:xfrm>
            <a:off x="0" y="0"/>
            <a:ext cx="9144000" cy="717176"/>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sz="3200">
                <a:solidFill>
                  <a:schemeClr val="lt1"/>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 name="Google Shape;18;p11"/>
          <p:cNvSpPr txBox="1"/>
          <p:nvPr>
            <p:ph idx="1" type="body"/>
          </p:nvPr>
        </p:nvSpPr>
        <p:spPr>
          <a:xfrm>
            <a:off x="457200" y="1013012"/>
            <a:ext cx="8229600" cy="5113151"/>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p:nvPr/>
        </p:nvSpPr>
        <p:spPr>
          <a:xfrm>
            <a:off x="0" y="0"/>
            <a:ext cx="9144000" cy="720725"/>
          </a:xfrm>
          <a:prstGeom prst="rect">
            <a:avLst/>
          </a:prstGeom>
          <a:solidFill>
            <a:srgbClr val="487DC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1F497D"/>
              </a:solidFill>
              <a:latin typeface="Arial"/>
              <a:ea typeface="Arial"/>
              <a:cs typeface="Arial"/>
              <a:sym typeface="Arial"/>
            </a:endParaRPr>
          </a:p>
        </p:txBody>
      </p:sp>
      <p:pic>
        <p:nvPicPr>
          <p:cNvPr descr="V:\00本部事務\08総務部\03広報課\01広報企画チーム\英訳（ユアン）\13 PPT template\images\mark_logo_80.gif" id="11" name="Google Shape;11;p9"/>
          <p:cNvPicPr preferRelativeResize="0"/>
          <p:nvPr/>
        </p:nvPicPr>
        <p:blipFill rotWithShape="1">
          <a:blip r:embed="rId1">
            <a:alphaModFix/>
          </a:blip>
          <a:srcRect b="0" l="0" r="0" t="0"/>
          <a:stretch/>
        </p:blipFill>
        <p:spPr>
          <a:xfrm>
            <a:off x="62136" y="6338733"/>
            <a:ext cx="1746245" cy="450575"/>
          </a:xfrm>
          <a:prstGeom prst="rect">
            <a:avLst/>
          </a:prstGeom>
          <a:noFill/>
          <a:ln>
            <a:noFill/>
          </a:ln>
        </p:spPr>
      </p:pic>
      <p:sp>
        <p:nvSpPr>
          <p:cNvPr id="12" name="Google Shape;12;p9"/>
          <p:cNvSpPr txBox="1"/>
          <p:nvPr>
            <p:ph type="title"/>
          </p:nvPr>
        </p:nvSpPr>
        <p:spPr>
          <a:xfrm>
            <a:off x="0" y="0"/>
            <a:ext cx="9144000" cy="720725"/>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SzPts val="1400"/>
              <a:buNone/>
              <a:defRPr b="1" i="0" sz="3200" u="none" cap="none" strike="noStrike">
                <a:solidFill>
                  <a:schemeClr val="lt1"/>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pic>
        <p:nvPicPr>
          <p:cNvPr descr="テキスト&#10;&#10;中程度の精度で自動的に生成された説明" id="13" name="Google Shape;13;p9"/>
          <p:cNvPicPr preferRelativeResize="0"/>
          <p:nvPr/>
        </p:nvPicPr>
        <p:blipFill rotWithShape="1">
          <a:blip r:embed="rId2">
            <a:alphaModFix/>
          </a:blip>
          <a:srcRect b="0" l="0" r="0" t="0"/>
          <a:stretch/>
        </p:blipFill>
        <p:spPr>
          <a:xfrm>
            <a:off x="6948264" y="6263116"/>
            <a:ext cx="2133600" cy="52619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 name="Shape 22"/>
        <p:cNvGrpSpPr/>
        <p:nvPr/>
      </p:nvGrpSpPr>
      <p:grpSpPr>
        <a:xfrm>
          <a:off x="0" y="0"/>
          <a:ext cx="0" cy="0"/>
          <a:chOff x="0" y="0"/>
          <a:chExt cx="0" cy="0"/>
        </a:xfrm>
      </p:grpSpPr>
      <p:sp>
        <p:nvSpPr>
          <p:cNvPr id="23" name="Google Shape;23;p1"/>
          <p:cNvSpPr txBox="1"/>
          <p:nvPr>
            <p:ph type="title"/>
          </p:nvPr>
        </p:nvSpPr>
        <p:spPr>
          <a:xfrm>
            <a:off x="0" y="0"/>
            <a:ext cx="9144000" cy="71717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ja-JP"/>
              <a:t>ABEラボ 4</a:t>
            </a:r>
            <a:endParaRPr/>
          </a:p>
        </p:txBody>
      </p:sp>
      <p:sp>
        <p:nvSpPr>
          <p:cNvPr id="24" name="Google Shape;24;p1"/>
          <p:cNvSpPr txBox="1"/>
          <p:nvPr/>
        </p:nvSpPr>
        <p:spPr>
          <a:xfrm>
            <a:off x="323528" y="2060848"/>
            <a:ext cx="8496944" cy="237626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4800">
                <a:solidFill>
                  <a:schemeClr val="dk1"/>
                </a:solidFill>
                <a:latin typeface="Arial"/>
                <a:ea typeface="Arial"/>
                <a:cs typeface="Arial"/>
                <a:sym typeface="Arial"/>
              </a:rPr>
              <a:t>組換えプラスミドの確認</a:t>
            </a:r>
            <a:endParaRPr sz="28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 name="Shape 28"/>
        <p:cNvGrpSpPr/>
        <p:nvPr/>
      </p:nvGrpSpPr>
      <p:grpSpPr>
        <a:xfrm>
          <a:off x="0" y="0"/>
          <a:ext cx="0" cy="0"/>
          <a:chOff x="0" y="0"/>
          <a:chExt cx="0" cy="0"/>
        </a:xfrm>
      </p:grpSpPr>
      <p:sp>
        <p:nvSpPr>
          <p:cNvPr id="29" name="Google Shape;29;p2"/>
          <p:cNvSpPr txBox="1"/>
          <p:nvPr>
            <p:ph type="title"/>
          </p:nvPr>
        </p:nvSpPr>
        <p:spPr>
          <a:xfrm>
            <a:off x="0" y="0"/>
            <a:ext cx="9144000" cy="71717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ja-JP"/>
              <a:t>pARA-Rの構築</a:t>
            </a:r>
            <a:endParaRPr/>
          </a:p>
        </p:txBody>
      </p:sp>
      <p:pic>
        <p:nvPicPr>
          <p:cNvPr id="30" name="Google Shape;30;p2"/>
          <p:cNvPicPr preferRelativeResize="0"/>
          <p:nvPr/>
        </p:nvPicPr>
        <p:blipFill rotWithShape="1">
          <a:blip r:embed="rId3">
            <a:alphaModFix/>
          </a:blip>
          <a:srcRect b="0" l="0" r="0" t="0"/>
          <a:stretch/>
        </p:blipFill>
        <p:spPr>
          <a:xfrm>
            <a:off x="1691681" y="980728"/>
            <a:ext cx="5760638" cy="2555872"/>
          </a:xfrm>
          <a:prstGeom prst="rect">
            <a:avLst/>
          </a:prstGeom>
          <a:noFill/>
          <a:ln>
            <a:noFill/>
          </a:ln>
        </p:spPr>
      </p:pic>
      <p:sp>
        <p:nvSpPr>
          <p:cNvPr id="31" name="Google Shape;31;p2"/>
          <p:cNvSpPr/>
          <p:nvPr/>
        </p:nvSpPr>
        <p:spPr>
          <a:xfrm rot="5400000">
            <a:off x="1825324" y="1163800"/>
            <a:ext cx="1584176" cy="1584176"/>
          </a:xfrm>
          <a:prstGeom prst="arc">
            <a:avLst>
              <a:gd fmla="val 16340019" name="adj1"/>
              <a:gd fmla="val 20168082" name="adj2"/>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2" name="Google Shape;32;p2"/>
          <p:cNvSpPr/>
          <p:nvPr/>
        </p:nvSpPr>
        <p:spPr>
          <a:xfrm rot="5400000">
            <a:off x="5220072" y="1236396"/>
            <a:ext cx="1472524" cy="1472524"/>
          </a:xfrm>
          <a:prstGeom prst="arc">
            <a:avLst>
              <a:gd fmla="val 18971323" name="adj1"/>
              <a:gd fmla="val 17208674" name="adj2"/>
            </a:avLst>
          </a:prstGeom>
          <a:noFill/>
          <a:ln cap="flat" cmpd="sng" w="5715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33" name="Google Shape;33;p2"/>
          <p:cNvPicPr preferRelativeResize="0"/>
          <p:nvPr/>
        </p:nvPicPr>
        <p:blipFill rotWithShape="1">
          <a:blip r:embed="rId4">
            <a:alphaModFix/>
          </a:blip>
          <a:srcRect b="-3734" l="8276" r="2758" t="2"/>
          <a:stretch/>
        </p:blipFill>
        <p:spPr>
          <a:xfrm>
            <a:off x="3365507" y="4116128"/>
            <a:ext cx="3292855" cy="2808311"/>
          </a:xfrm>
          <a:prstGeom prst="rect">
            <a:avLst/>
          </a:prstGeom>
          <a:noFill/>
          <a:ln>
            <a:noFill/>
          </a:ln>
        </p:spPr>
      </p:pic>
      <p:grpSp>
        <p:nvGrpSpPr>
          <p:cNvPr id="34" name="Google Shape;34;p2"/>
          <p:cNvGrpSpPr/>
          <p:nvPr/>
        </p:nvGrpSpPr>
        <p:grpSpPr>
          <a:xfrm>
            <a:off x="3815537" y="4437112"/>
            <a:ext cx="1512169" cy="1575423"/>
            <a:chOff x="3779912" y="4437112"/>
            <a:chExt cx="1584176" cy="1587723"/>
          </a:xfrm>
        </p:grpSpPr>
        <p:sp>
          <p:nvSpPr>
            <p:cNvPr id="35" name="Google Shape;35;p2"/>
            <p:cNvSpPr/>
            <p:nvPr/>
          </p:nvSpPr>
          <p:spPr>
            <a:xfrm rot="5400000">
              <a:off x="3779912" y="4437112"/>
              <a:ext cx="1584176" cy="1584176"/>
            </a:xfrm>
            <a:prstGeom prst="arc">
              <a:avLst>
                <a:gd fmla="val 20171240" name="adj1"/>
                <a:gd fmla="val 16368901" name="adj2"/>
              </a:avLst>
            </a:prstGeom>
            <a:noFill/>
            <a:ln cap="flat" cmpd="sng" w="5715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6" name="Google Shape;36;p2"/>
            <p:cNvSpPr/>
            <p:nvPr/>
          </p:nvSpPr>
          <p:spPr>
            <a:xfrm rot="5400000">
              <a:off x="3779912" y="4440659"/>
              <a:ext cx="1584176" cy="1584176"/>
            </a:xfrm>
            <a:prstGeom prst="arc">
              <a:avLst>
                <a:gd fmla="val 16378043" name="adj1"/>
                <a:gd fmla="val 20286522" name="adj2"/>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7" name="Google Shape;37;p2"/>
          <p:cNvCxnSpPr/>
          <p:nvPr/>
        </p:nvCxnSpPr>
        <p:spPr>
          <a:xfrm>
            <a:off x="3365507" y="2348880"/>
            <a:ext cx="1134485" cy="1767248"/>
          </a:xfrm>
          <a:prstGeom prst="straightConnector1">
            <a:avLst/>
          </a:prstGeom>
          <a:noFill/>
          <a:ln cap="flat" cmpd="sng" w="38100">
            <a:solidFill>
              <a:schemeClr val="dk1"/>
            </a:solidFill>
            <a:prstDash val="solid"/>
            <a:round/>
            <a:headEnd len="sm" w="sm" type="none"/>
            <a:tailEnd len="med" w="med" type="triangle"/>
          </a:ln>
        </p:spPr>
      </p:cxnSp>
      <p:cxnSp>
        <p:nvCxnSpPr>
          <p:cNvPr id="38" name="Google Shape;38;p2"/>
          <p:cNvCxnSpPr/>
          <p:nvPr/>
        </p:nvCxnSpPr>
        <p:spPr>
          <a:xfrm flipH="1">
            <a:off x="4499992" y="2852936"/>
            <a:ext cx="1368153" cy="1263192"/>
          </a:xfrm>
          <a:prstGeom prst="straightConnector1">
            <a:avLst/>
          </a:prstGeom>
          <a:noFill/>
          <a:ln cap="flat" cmpd="sng" w="38100">
            <a:solidFill>
              <a:schemeClr val="dk1"/>
            </a:solidFill>
            <a:prstDash val="solid"/>
            <a:round/>
            <a:headEnd len="sm" w="sm" type="none"/>
            <a:tailEnd len="med" w="med" type="triangle"/>
          </a:ln>
        </p:spPr>
      </p:cxnSp>
      <p:sp>
        <p:nvSpPr>
          <p:cNvPr id="39" name="Google Shape;39;p2"/>
          <p:cNvSpPr txBox="1"/>
          <p:nvPr/>
        </p:nvSpPr>
        <p:spPr>
          <a:xfrm>
            <a:off x="5148064" y="3606931"/>
            <a:ext cx="260840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2つの断片をくっつける</a:t>
            </a:r>
            <a:endParaRPr sz="1800">
              <a:solidFill>
                <a:schemeClr val="dk1"/>
              </a:solidFill>
              <a:latin typeface="Arial"/>
              <a:ea typeface="Arial"/>
              <a:cs typeface="Arial"/>
              <a:sym typeface="Arial"/>
            </a:endParaRPr>
          </a:p>
        </p:txBody>
      </p:sp>
      <p:sp>
        <p:nvSpPr>
          <p:cNvPr id="40" name="Google Shape;40;p2"/>
          <p:cNvSpPr txBox="1"/>
          <p:nvPr/>
        </p:nvSpPr>
        <p:spPr>
          <a:xfrm>
            <a:off x="123625" y="764695"/>
            <a:ext cx="15696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最初に切って</a:t>
            </a:r>
            <a:endParaRPr sz="1800">
              <a:solidFill>
                <a:schemeClr val="dk1"/>
              </a:solidFill>
              <a:latin typeface="Arial"/>
              <a:ea typeface="Arial"/>
              <a:cs typeface="Arial"/>
              <a:sym typeface="Arial"/>
            </a:endParaRPr>
          </a:p>
        </p:txBody>
      </p:sp>
      <p:sp>
        <p:nvSpPr>
          <p:cNvPr id="41" name="Google Shape;41;p2"/>
          <p:cNvSpPr txBox="1"/>
          <p:nvPr/>
        </p:nvSpPr>
        <p:spPr>
          <a:xfrm>
            <a:off x="103075" y="5446911"/>
            <a:ext cx="326243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FF0000"/>
                </a:solidFill>
                <a:latin typeface="Arial"/>
                <a:ea typeface="Arial"/>
                <a:cs typeface="Arial"/>
                <a:sym typeface="Arial"/>
              </a:rPr>
              <a:t>本当にうまくいっている？</a:t>
            </a:r>
            <a:endParaRPr sz="2000">
              <a:solidFill>
                <a:srgbClr val="FF0000"/>
              </a:solidFill>
              <a:latin typeface="Arial"/>
              <a:ea typeface="Arial"/>
              <a:cs typeface="Arial"/>
              <a:sym typeface="Arial"/>
            </a:endParaRPr>
          </a:p>
          <a:p>
            <a:pPr indent="0" lvl="0" marL="0" marR="0" rtl="0" algn="l">
              <a:spcBef>
                <a:spcPts val="0"/>
              </a:spcBef>
              <a:spcAft>
                <a:spcPts val="0"/>
              </a:spcAft>
              <a:buNone/>
            </a:pPr>
            <a:r>
              <a:rPr lang="ja-JP" sz="2000">
                <a:solidFill>
                  <a:srgbClr val="FF0000"/>
                </a:solidFill>
                <a:latin typeface="Arial"/>
                <a:ea typeface="Arial"/>
                <a:cs typeface="Arial"/>
                <a:sym typeface="Arial"/>
              </a:rPr>
              <a:t>どうやったら分かる？</a:t>
            </a:r>
            <a:endParaRPr sz="2000">
              <a:solidFill>
                <a:srgbClr val="FF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3"/>
          <p:cNvSpPr txBox="1"/>
          <p:nvPr>
            <p:ph type="title"/>
          </p:nvPr>
        </p:nvSpPr>
        <p:spPr>
          <a:xfrm>
            <a:off x="0" y="0"/>
            <a:ext cx="9144000" cy="71717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ja-JP"/>
              <a:t>ゲル電気泳動法</a:t>
            </a:r>
            <a:endParaRPr/>
          </a:p>
        </p:txBody>
      </p:sp>
      <p:pic>
        <p:nvPicPr>
          <p:cNvPr id="47" name="Google Shape;47;p3"/>
          <p:cNvPicPr preferRelativeResize="0"/>
          <p:nvPr/>
        </p:nvPicPr>
        <p:blipFill rotWithShape="1">
          <a:blip r:embed="rId3">
            <a:alphaModFix/>
          </a:blip>
          <a:srcRect b="0" l="0" r="0" t="0"/>
          <a:stretch/>
        </p:blipFill>
        <p:spPr>
          <a:xfrm>
            <a:off x="2267744" y="1043822"/>
            <a:ext cx="4608512" cy="513120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4"/>
          <p:cNvSpPr txBox="1"/>
          <p:nvPr>
            <p:ph type="title"/>
          </p:nvPr>
        </p:nvSpPr>
        <p:spPr>
          <a:xfrm>
            <a:off x="0" y="0"/>
            <a:ext cx="9144000" cy="71717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ja-JP"/>
              <a:t>前におこなった制限酵素による切断</a:t>
            </a:r>
            <a:endParaRPr/>
          </a:p>
        </p:txBody>
      </p:sp>
      <p:pic>
        <p:nvPicPr>
          <p:cNvPr id="53" name="Google Shape;53;p4"/>
          <p:cNvPicPr preferRelativeResize="0"/>
          <p:nvPr/>
        </p:nvPicPr>
        <p:blipFill rotWithShape="1">
          <a:blip r:embed="rId3">
            <a:alphaModFix/>
          </a:blip>
          <a:srcRect b="0" l="0" r="0" t="0"/>
          <a:stretch/>
        </p:blipFill>
        <p:spPr>
          <a:xfrm>
            <a:off x="107504" y="914202"/>
            <a:ext cx="7222988" cy="2802830"/>
          </a:xfrm>
          <a:prstGeom prst="rect">
            <a:avLst/>
          </a:prstGeom>
          <a:noFill/>
          <a:ln>
            <a:noFill/>
          </a:ln>
        </p:spPr>
      </p:pic>
      <p:pic>
        <p:nvPicPr>
          <p:cNvPr id="54" name="Google Shape;54;p4"/>
          <p:cNvPicPr preferRelativeResize="0"/>
          <p:nvPr/>
        </p:nvPicPr>
        <p:blipFill rotWithShape="1">
          <a:blip r:embed="rId4">
            <a:alphaModFix/>
          </a:blip>
          <a:srcRect b="0" l="0" r="0" t="0"/>
          <a:stretch/>
        </p:blipFill>
        <p:spPr>
          <a:xfrm>
            <a:off x="179512" y="4037094"/>
            <a:ext cx="5035226" cy="2234914"/>
          </a:xfrm>
          <a:prstGeom prst="rect">
            <a:avLst/>
          </a:prstGeom>
          <a:noFill/>
          <a:ln>
            <a:noFill/>
          </a:ln>
        </p:spPr>
      </p:pic>
      <p:pic>
        <p:nvPicPr>
          <p:cNvPr id="55" name="Google Shape;55;p4"/>
          <p:cNvPicPr preferRelativeResize="0"/>
          <p:nvPr/>
        </p:nvPicPr>
        <p:blipFill rotWithShape="1">
          <a:blip r:embed="rId5">
            <a:alphaModFix/>
          </a:blip>
          <a:srcRect b="0" l="0" r="0" t="0"/>
          <a:stretch/>
        </p:blipFill>
        <p:spPr>
          <a:xfrm>
            <a:off x="6189848" y="3925081"/>
            <a:ext cx="2880319" cy="2458940"/>
          </a:xfrm>
          <a:prstGeom prst="rect">
            <a:avLst/>
          </a:prstGeom>
          <a:noFill/>
          <a:ln>
            <a:noFill/>
          </a:ln>
        </p:spPr>
      </p:pic>
      <p:sp>
        <p:nvSpPr>
          <p:cNvPr id="56" name="Google Shape;56;p4"/>
          <p:cNvSpPr txBox="1"/>
          <p:nvPr/>
        </p:nvSpPr>
        <p:spPr>
          <a:xfrm>
            <a:off x="7596336" y="992924"/>
            <a:ext cx="72008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000">
                <a:solidFill>
                  <a:schemeClr val="dk1"/>
                </a:solidFill>
                <a:latin typeface="Calibri"/>
                <a:ea typeface="Calibri"/>
                <a:cs typeface="Calibri"/>
                <a:sym typeface="Calibri"/>
              </a:rPr>
              <a:t>LIG</a:t>
            </a:r>
            <a:endParaRPr b="1" sz="2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5"/>
          <p:cNvSpPr txBox="1"/>
          <p:nvPr>
            <p:ph type="title"/>
          </p:nvPr>
        </p:nvSpPr>
        <p:spPr>
          <a:xfrm>
            <a:off x="0" y="0"/>
            <a:ext cx="9144000" cy="71717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ja-JP"/>
              <a:t>電気泳動したらどうなる？</a:t>
            </a:r>
            <a:endParaRPr/>
          </a:p>
        </p:txBody>
      </p:sp>
      <p:sp>
        <p:nvSpPr>
          <p:cNvPr id="62" name="Google Shape;62;p5"/>
          <p:cNvSpPr txBox="1"/>
          <p:nvPr/>
        </p:nvSpPr>
        <p:spPr>
          <a:xfrm>
            <a:off x="3275856" y="1052736"/>
            <a:ext cx="462401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800">
                <a:solidFill>
                  <a:schemeClr val="dk1"/>
                </a:solidFill>
                <a:latin typeface="Calibri"/>
                <a:ea typeface="Calibri"/>
                <a:cs typeface="Calibri"/>
                <a:sym typeface="Calibri"/>
              </a:rPr>
              <a:t>K-	K+	A-	A+	LIG</a:t>
            </a:r>
            <a:endParaRPr b="1" sz="2800">
              <a:solidFill>
                <a:schemeClr val="dk1"/>
              </a:solidFill>
              <a:latin typeface="Calibri"/>
              <a:ea typeface="Calibri"/>
              <a:cs typeface="Calibri"/>
              <a:sym typeface="Calibri"/>
            </a:endParaRPr>
          </a:p>
        </p:txBody>
      </p:sp>
      <p:pic>
        <p:nvPicPr>
          <p:cNvPr id="63" name="Google Shape;63;p5"/>
          <p:cNvPicPr preferRelativeResize="0"/>
          <p:nvPr/>
        </p:nvPicPr>
        <p:blipFill rotWithShape="1">
          <a:blip r:embed="rId3">
            <a:alphaModFix/>
          </a:blip>
          <a:srcRect b="0" l="0" r="0" t="0"/>
          <a:stretch/>
        </p:blipFill>
        <p:spPr>
          <a:xfrm>
            <a:off x="419095" y="1052736"/>
            <a:ext cx="1776641" cy="5215017"/>
          </a:xfrm>
          <a:prstGeom prst="rect">
            <a:avLst/>
          </a:prstGeom>
          <a:noFill/>
          <a:ln>
            <a:noFill/>
          </a:ln>
        </p:spPr>
      </p:pic>
      <p:sp>
        <p:nvSpPr>
          <p:cNvPr id="64" name="Google Shape;64;p5"/>
          <p:cNvSpPr txBox="1"/>
          <p:nvPr/>
        </p:nvSpPr>
        <p:spPr>
          <a:xfrm>
            <a:off x="2299583" y="6267753"/>
            <a:ext cx="454483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7030A0"/>
                </a:solidFill>
                <a:latin typeface="Arial"/>
                <a:ea typeface="Arial"/>
                <a:cs typeface="Arial"/>
                <a:sym typeface="Arial"/>
              </a:rPr>
              <a:t>電気泳動中に結果を予想してみよう！</a:t>
            </a:r>
            <a:endParaRPr sz="2000">
              <a:solidFill>
                <a:srgbClr val="7030A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6"/>
          <p:cNvSpPr txBox="1"/>
          <p:nvPr>
            <p:ph type="title"/>
          </p:nvPr>
        </p:nvSpPr>
        <p:spPr>
          <a:xfrm>
            <a:off x="0" y="0"/>
            <a:ext cx="9144000" cy="71717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ja-JP"/>
              <a:t>電気泳動をしよう</a:t>
            </a:r>
            <a:endParaRPr/>
          </a:p>
        </p:txBody>
      </p:sp>
      <p:sp>
        <p:nvSpPr>
          <p:cNvPr id="70" name="Google Shape;70;p6"/>
          <p:cNvSpPr txBox="1"/>
          <p:nvPr>
            <p:ph idx="1" type="body"/>
          </p:nvPr>
        </p:nvSpPr>
        <p:spPr>
          <a:xfrm>
            <a:off x="457200" y="1013012"/>
            <a:ext cx="8229600" cy="5113151"/>
          </a:xfrm>
          <a:prstGeom prst="rect">
            <a:avLst/>
          </a:prstGeom>
          <a:noFill/>
          <a:ln>
            <a:noFill/>
          </a:ln>
        </p:spPr>
        <p:txBody>
          <a:bodyPr anchorCtr="0" anchor="t" bIns="45700" lIns="91425" spcFirstLastPara="1" rIns="91425" wrap="square" tIns="45700">
            <a:noAutofit/>
          </a:bodyPr>
          <a:lstStyle/>
          <a:p>
            <a:pPr indent="-361950" lvl="0" marL="361950" rtl="0" algn="l">
              <a:spcBef>
                <a:spcPts val="0"/>
              </a:spcBef>
              <a:spcAft>
                <a:spcPts val="0"/>
              </a:spcAft>
              <a:buClr>
                <a:schemeClr val="dk1"/>
              </a:buClr>
              <a:buSzPts val="2400"/>
              <a:buChar char="•"/>
            </a:pPr>
            <a:r>
              <a:rPr lang="ja-JP"/>
              <a:t>5本のチューブを用意して、それぞれにグループIDと「geA–」、「geA+」、「geK–」、「geK+」、「geLIG」をラベルします。</a:t>
            </a:r>
            <a:endParaRPr/>
          </a:p>
          <a:p>
            <a:pPr indent="-361950" lvl="0" marL="361950" rtl="0" algn="l">
              <a:spcBef>
                <a:spcPts val="480"/>
              </a:spcBef>
              <a:spcAft>
                <a:spcPts val="0"/>
              </a:spcAft>
              <a:buClr>
                <a:schemeClr val="dk1"/>
              </a:buClr>
              <a:buSzPts val="2400"/>
              <a:buChar char="•"/>
            </a:pPr>
            <a:r>
              <a:rPr lang="ja-JP"/>
              <a:t>下の表を参考に、各チューブに試薬を添加します。</a:t>
            </a:r>
            <a:endParaRPr/>
          </a:p>
        </p:txBody>
      </p:sp>
      <p:pic>
        <p:nvPicPr>
          <p:cNvPr id="71" name="Google Shape;71;p6"/>
          <p:cNvPicPr preferRelativeResize="0"/>
          <p:nvPr/>
        </p:nvPicPr>
        <p:blipFill rotWithShape="1">
          <a:blip r:embed="rId3">
            <a:alphaModFix/>
          </a:blip>
          <a:srcRect b="0" l="0" r="0" t="0"/>
          <a:stretch/>
        </p:blipFill>
        <p:spPr>
          <a:xfrm>
            <a:off x="837840" y="2636912"/>
            <a:ext cx="7478576" cy="339441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7"/>
          <p:cNvSpPr txBox="1"/>
          <p:nvPr>
            <p:ph type="title"/>
          </p:nvPr>
        </p:nvSpPr>
        <p:spPr>
          <a:xfrm>
            <a:off x="0" y="0"/>
            <a:ext cx="9144000" cy="71717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ja-JP"/>
              <a:t>電気泳動をしよう</a:t>
            </a:r>
            <a:endParaRPr/>
          </a:p>
        </p:txBody>
      </p:sp>
      <p:sp>
        <p:nvSpPr>
          <p:cNvPr id="77" name="Google Shape;77;p7"/>
          <p:cNvSpPr txBox="1"/>
          <p:nvPr>
            <p:ph idx="1" type="body"/>
          </p:nvPr>
        </p:nvSpPr>
        <p:spPr>
          <a:xfrm>
            <a:off x="457200" y="1013012"/>
            <a:ext cx="8229600" cy="5113151"/>
          </a:xfrm>
          <a:prstGeom prst="rect">
            <a:avLst/>
          </a:prstGeom>
          <a:noFill/>
          <a:ln>
            <a:noFill/>
          </a:ln>
        </p:spPr>
        <p:txBody>
          <a:bodyPr anchorCtr="0" anchor="t" bIns="45700" lIns="91425" spcFirstLastPara="1" rIns="91425" wrap="square" tIns="45700">
            <a:noAutofit/>
          </a:bodyPr>
          <a:lstStyle/>
          <a:p>
            <a:pPr indent="-361950" lvl="0" marL="361950" rtl="0" algn="l">
              <a:spcBef>
                <a:spcPts val="0"/>
              </a:spcBef>
              <a:spcAft>
                <a:spcPts val="0"/>
              </a:spcAft>
              <a:buClr>
                <a:schemeClr val="dk1"/>
              </a:buClr>
              <a:buSzPts val="2400"/>
              <a:buChar char="•"/>
            </a:pPr>
            <a:r>
              <a:rPr lang="ja-JP"/>
              <a:t>すべての試薬を追加した後、次の演習で使用するために「LIG」チューブを講師に返却します。</a:t>
            </a:r>
            <a:endParaRPr/>
          </a:p>
          <a:p>
            <a:pPr indent="-361950" lvl="0" marL="361950" rtl="0" algn="l">
              <a:spcBef>
                <a:spcPts val="480"/>
              </a:spcBef>
              <a:spcAft>
                <a:spcPts val="0"/>
              </a:spcAft>
              <a:buClr>
                <a:schemeClr val="dk1"/>
              </a:buClr>
              <a:buSzPts val="2400"/>
              <a:buChar char="•"/>
            </a:pPr>
            <a:r>
              <a:rPr lang="ja-JP"/>
              <a:t>ゲル電気泳動ユニットのウェルが陰極の近くにあることを確認します。</a:t>
            </a:r>
            <a:endParaRPr/>
          </a:p>
          <a:p>
            <a:pPr indent="-361950" lvl="0" marL="361950" rtl="0" algn="l">
              <a:spcBef>
                <a:spcPts val="480"/>
              </a:spcBef>
              <a:spcAft>
                <a:spcPts val="0"/>
              </a:spcAft>
              <a:buClr>
                <a:schemeClr val="dk1"/>
              </a:buClr>
              <a:buSzPts val="2400"/>
              <a:buChar char="•"/>
            </a:pPr>
            <a:r>
              <a:rPr lang="ja-JP"/>
              <a:t>泳動装置に、ゲルの表面全体をちょうど覆うレベルのバッファーを注ぎます。</a:t>
            </a:r>
            <a:endParaRPr/>
          </a:p>
          <a:p>
            <a:pPr indent="-361950" lvl="0" marL="361950" rtl="0" algn="l">
              <a:spcBef>
                <a:spcPts val="480"/>
              </a:spcBef>
              <a:spcAft>
                <a:spcPts val="0"/>
              </a:spcAft>
              <a:buClr>
                <a:schemeClr val="dk1"/>
              </a:buClr>
              <a:buSzPts val="2400"/>
              <a:buChar char="•"/>
            </a:pPr>
            <a:r>
              <a:rPr lang="ja-JP"/>
              <a:t>電気泳動ボックスのウェルの位置を示す図をノートに描きます。 各ウェルのサンプルの順序は以下に示されています。</a:t>
            </a:r>
            <a:endParaRPr/>
          </a:p>
        </p:txBody>
      </p:sp>
      <p:pic>
        <p:nvPicPr>
          <p:cNvPr id="78" name="Google Shape;78;p7"/>
          <p:cNvPicPr preferRelativeResize="0"/>
          <p:nvPr/>
        </p:nvPicPr>
        <p:blipFill rotWithShape="1">
          <a:blip r:embed="rId3">
            <a:alphaModFix/>
          </a:blip>
          <a:srcRect b="0" l="0" r="0" t="0"/>
          <a:stretch/>
        </p:blipFill>
        <p:spPr>
          <a:xfrm>
            <a:off x="331923" y="5085184"/>
            <a:ext cx="8480154" cy="57606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8"/>
          <p:cNvSpPr txBox="1"/>
          <p:nvPr>
            <p:ph type="title"/>
          </p:nvPr>
        </p:nvSpPr>
        <p:spPr>
          <a:xfrm>
            <a:off x="0" y="0"/>
            <a:ext cx="9144000" cy="71717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ja-JP"/>
              <a:t>電気泳動をしよう</a:t>
            </a:r>
            <a:endParaRPr/>
          </a:p>
        </p:txBody>
      </p:sp>
      <p:sp>
        <p:nvSpPr>
          <p:cNvPr id="84" name="Google Shape;84;p8"/>
          <p:cNvSpPr txBox="1"/>
          <p:nvPr>
            <p:ph idx="1" type="body"/>
          </p:nvPr>
        </p:nvSpPr>
        <p:spPr>
          <a:xfrm>
            <a:off x="457200" y="1013012"/>
            <a:ext cx="8229600" cy="5113151"/>
          </a:xfrm>
          <a:prstGeom prst="rect">
            <a:avLst/>
          </a:prstGeom>
          <a:noFill/>
          <a:ln>
            <a:noFill/>
          </a:ln>
        </p:spPr>
        <p:txBody>
          <a:bodyPr anchorCtr="0" anchor="t" bIns="45700" lIns="91425" spcFirstLastPara="1" rIns="91425" wrap="square" tIns="45700">
            <a:noAutofit/>
          </a:bodyPr>
          <a:lstStyle/>
          <a:p>
            <a:pPr indent="-361950" lvl="0" marL="361950" rtl="0" algn="l">
              <a:spcBef>
                <a:spcPts val="0"/>
              </a:spcBef>
              <a:spcAft>
                <a:spcPts val="0"/>
              </a:spcAft>
              <a:buClr>
                <a:schemeClr val="dk1"/>
              </a:buClr>
              <a:buSzPts val="2400"/>
              <a:buChar char="•"/>
            </a:pPr>
            <a:r>
              <a:rPr lang="ja-JP"/>
              <a:t>電気泳動ボックスのウェルの位置を示す図をノートに描きます。 各ウェルのサンプルの順序は以下に示されています。</a:t>
            </a:r>
            <a:endParaRPr/>
          </a:p>
          <a:p>
            <a:pPr indent="-209550" lvl="0" marL="361950" rtl="0" algn="l">
              <a:spcBef>
                <a:spcPts val="480"/>
              </a:spcBef>
              <a:spcAft>
                <a:spcPts val="0"/>
              </a:spcAft>
              <a:buClr>
                <a:schemeClr val="dk1"/>
              </a:buClr>
              <a:buSzPts val="2400"/>
              <a:buNone/>
            </a:pPr>
            <a:r>
              <a:t/>
            </a:r>
            <a:endParaRPr/>
          </a:p>
          <a:p>
            <a:pPr indent="-209550" lvl="0" marL="361950" rtl="0" algn="l">
              <a:spcBef>
                <a:spcPts val="480"/>
              </a:spcBef>
              <a:spcAft>
                <a:spcPts val="0"/>
              </a:spcAft>
              <a:buClr>
                <a:schemeClr val="dk1"/>
              </a:buClr>
              <a:buSzPts val="2400"/>
              <a:buNone/>
            </a:pPr>
            <a:r>
              <a:t/>
            </a:r>
            <a:endParaRPr/>
          </a:p>
          <a:p>
            <a:pPr indent="-209550" lvl="0" marL="361950" rtl="0" algn="l">
              <a:spcBef>
                <a:spcPts val="480"/>
              </a:spcBef>
              <a:spcAft>
                <a:spcPts val="0"/>
              </a:spcAft>
              <a:buClr>
                <a:schemeClr val="dk1"/>
              </a:buClr>
              <a:buSzPts val="2400"/>
              <a:buNone/>
            </a:pPr>
            <a:r>
              <a:t/>
            </a:r>
            <a:endParaRPr/>
          </a:p>
          <a:p>
            <a:pPr indent="-361950" lvl="0" marL="361950" rtl="0" algn="l">
              <a:spcBef>
                <a:spcPts val="480"/>
              </a:spcBef>
              <a:spcAft>
                <a:spcPts val="0"/>
              </a:spcAft>
              <a:buClr>
                <a:schemeClr val="dk1"/>
              </a:buClr>
              <a:buSzPts val="2400"/>
              <a:buChar char="•"/>
            </a:pPr>
            <a:r>
              <a:rPr lang="ja-JP"/>
              <a:t>10.0 μLのDNAマーカー（M）、geK–、geK+、geA–、geA+、およびgeLIGを指定のウェルに分注します。 すべてのサンプルを充填したら、電気泳動ボックスのカバーをしっかりと閉じて、電源をオンにします。</a:t>
            </a:r>
            <a:endParaRPr/>
          </a:p>
        </p:txBody>
      </p:sp>
      <p:pic>
        <p:nvPicPr>
          <p:cNvPr id="85" name="Google Shape;85;p8"/>
          <p:cNvPicPr preferRelativeResize="0"/>
          <p:nvPr/>
        </p:nvPicPr>
        <p:blipFill rotWithShape="1">
          <a:blip r:embed="rId3">
            <a:alphaModFix/>
          </a:blip>
          <a:srcRect b="0" l="0" r="0" t="0"/>
          <a:stretch/>
        </p:blipFill>
        <p:spPr>
          <a:xfrm>
            <a:off x="331923" y="2060848"/>
            <a:ext cx="8480154" cy="57606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ODY">
  <a:themeElements>
    <a:clrScheme name="ユーザー定義 1">
      <a:dk1>
        <a:srgbClr val="000000"/>
      </a:dk1>
      <a:lt1>
        <a:srgbClr val="FFFFFF"/>
      </a:lt1>
      <a:dk2>
        <a:srgbClr val="00000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2013-04-08T23:24:13Z</dcterms:created>
  <dc:creator>Yasuyuki Goto</dc:creator>
</cp:coreProperties>
</file>