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22" roundtripDataSignature="AMtx7miU1A3RYXrZgzJktTdQBiJItWUWK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16A0807-7471-4D9B-9A20-0C94C8CDF7FE}">
  <a:tblStyle styleId="{C16A0807-7471-4D9B-9A20-0C94C8CDF7FE}"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CF4"/>
          </a:solidFill>
        </a:fill>
      </a:tcStyle>
    </a:wholeTbl>
    <a:band1H>
      <a:tcTxStyle/>
      <a:tcStyle>
        <a:fill>
          <a:solidFill>
            <a:srgbClr val="CFD7E7"/>
          </a:solidFill>
        </a:fill>
      </a:tcStyle>
    </a:band1H>
    <a:band2H>
      <a:tcTxStyle/>
    </a:band2H>
    <a:band1V>
      <a:tcTxStyle/>
      <a:tcStyle>
        <a:fill>
          <a:solidFill>
            <a:srgbClr val="CFD7E7"/>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customschemas.google.com/relationships/presentationmetadata" Target="metadata"/><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 name="Shape 19"/>
        <p:cNvGrpSpPr/>
        <p:nvPr/>
      </p:nvGrpSpPr>
      <p:grpSpPr>
        <a:xfrm>
          <a:off x="0" y="0"/>
          <a:ext cx="0" cy="0"/>
          <a:chOff x="0" y="0"/>
          <a:chExt cx="0" cy="0"/>
        </a:xfrm>
      </p:grpSpPr>
      <p:sp>
        <p:nvSpPr>
          <p:cNvPr id="20" name="Google Shape;20;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 name="Google Shape;21;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9" name="Google Shape;119;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7" name="Google Shape;127;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1" name="Google Shape;141;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8" name="Google Shape;148;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4" name="Google Shape;154;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0" name="Google Shape;160;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 name="Shape 25"/>
        <p:cNvGrpSpPr/>
        <p:nvPr/>
      </p:nvGrpSpPr>
      <p:grpSpPr>
        <a:xfrm>
          <a:off x="0" y="0"/>
          <a:ext cx="0" cy="0"/>
          <a:chOff x="0" y="0"/>
          <a:chExt cx="0" cy="0"/>
        </a:xfrm>
      </p:grpSpPr>
      <p:sp>
        <p:nvSpPr>
          <p:cNvPr id="26" name="Google Shape;26;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 name="Google Shape;27;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 name="Shape 32"/>
        <p:cNvGrpSpPr/>
        <p:nvPr/>
      </p:nvGrpSpPr>
      <p:grpSpPr>
        <a:xfrm>
          <a:off x="0" y="0"/>
          <a:ext cx="0" cy="0"/>
          <a:chOff x="0" y="0"/>
          <a:chExt cx="0" cy="0"/>
        </a:xfrm>
      </p:grpSpPr>
      <p:sp>
        <p:nvSpPr>
          <p:cNvPr id="33" name="Google Shape;33;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 name="Google Shape;34;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 name="Shape 38"/>
        <p:cNvGrpSpPr/>
        <p:nvPr/>
      </p:nvGrpSpPr>
      <p:grpSpPr>
        <a:xfrm>
          <a:off x="0" y="0"/>
          <a:ext cx="0" cy="0"/>
          <a:chOff x="0" y="0"/>
          <a:chExt cx="0" cy="0"/>
        </a:xfrm>
      </p:grpSpPr>
      <p:sp>
        <p:nvSpPr>
          <p:cNvPr id="39" name="Google Shape;39;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 name="Google Shape;40;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2" name="Google Shape;72;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G</a:t>
            </a:r>
            <a:endParaRPr/>
          </a:p>
        </p:txBody>
      </p:sp>
      <p:sp>
        <p:nvSpPr>
          <p:cNvPr id="73" name="Google Shape;73;p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4" name="Google Shape;84;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1" name="Google Shape;91;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1" name="Google Shape;101;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7" name="Google Shape;107;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ODY3">
  <p:cSld name="BODY3">
    <p:spTree>
      <p:nvGrpSpPr>
        <p:cNvPr id="14" name="Shape 14"/>
        <p:cNvGrpSpPr/>
        <p:nvPr/>
      </p:nvGrpSpPr>
      <p:grpSpPr>
        <a:xfrm>
          <a:off x="0" y="0"/>
          <a:ext cx="0" cy="0"/>
          <a:chOff x="0" y="0"/>
          <a:chExt cx="0" cy="0"/>
        </a:xfrm>
      </p:grpSpPr>
      <p:sp>
        <p:nvSpPr>
          <p:cNvPr id="15" name="Google Shape;15;p17"/>
          <p:cNvSpPr txBox="1"/>
          <p:nvPr>
            <p:ph type="title"/>
          </p:nvPr>
        </p:nvSpPr>
        <p:spPr>
          <a:xfrm>
            <a:off x="0" y="0"/>
            <a:ext cx="9144000" cy="717176"/>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SzPts val="1400"/>
              <a:buNone/>
              <a:defRPr sz="3200">
                <a:solidFill>
                  <a:schemeClr val="lt1"/>
                </a:solidFill>
                <a:latin typeface="Arial"/>
                <a:ea typeface="Arial"/>
                <a:cs typeface="Arial"/>
                <a:sym typeface="Aria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ODY1">
  <p:cSld name="BODY1">
    <p:spTree>
      <p:nvGrpSpPr>
        <p:cNvPr id="16" name="Shape 16"/>
        <p:cNvGrpSpPr/>
        <p:nvPr/>
      </p:nvGrpSpPr>
      <p:grpSpPr>
        <a:xfrm>
          <a:off x="0" y="0"/>
          <a:ext cx="0" cy="0"/>
          <a:chOff x="0" y="0"/>
          <a:chExt cx="0" cy="0"/>
        </a:xfrm>
      </p:grpSpPr>
      <p:sp>
        <p:nvSpPr>
          <p:cNvPr id="17" name="Google Shape;17;p18"/>
          <p:cNvSpPr txBox="1"/>
          <p:nvPr>
            <p:ph type="title"/>
          </p:nvPr>
        </p:nvSpPr>
        <p:spPr>
          <a:xfrm>
            <a:off x="0" y="0"/>
            <a:ext cx="9144000" cy="717176"/>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SzPts val="1400"/>
              <a:buNone/>
              <a:defRPr sz="3200">
                <a:solidFill>
                  <a:schemeClr val="lt1"/>
                </a:solidFill>
                <a:latin typeface="Arial"/>
                <a:ea typeface="Arial"/>
                <a:cs typeface="Arial"/>
                <a:sym typeface="Aria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8" name="Google Shape;18;p18"/>
          <p:cNvSpPr txBox="1"/>
          <p:nvPr>
            <p:ph idx="1" type="body"/>
          </p:nvPr>
        </p:nvSpPr>
        <p:spPr>
          <a:xfrm>
            <a:off x="457200" y="1013012"/>
            <a:ext cx="8229600" cy="5113151"/>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6"/>
          <p:cNvSpPr/>
          <p:nvPr/>
        </p:nvSpPr>
        <p:spPr>
          <a:xfrm>
            <a:off x="0" y="0"/>
            <a:ext cx="9144000" cy="720725"/>
          </a:xfrm>
          <a:prstGeom prst="rect">
            <a:avLst/>
          </a:prstGeom>
          <a:solidFill>
            <a:srgbClr val="487DC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1F497D"/>
              </a:solidFill>
              <a:latin typeface="Arial"/>
              <a:ea typeface="Arial"/>
              <a:cs typeface="Arial"/>
              <a:sym typeface="Arial"/>
            </a:endParaRPr>
          </a:p>
        </p:txBody>
      </p:sp>
      <p:pic>
        <p:nvPicPr>
          <p:cNvPr descr="V:\00本部事務\08総務部\03広報課\01広報企画チーム\英訳（ユアン）\13 PPT template\images\mark_logo_80.gif" id="11" name="Google Shape;11;p16"/>
          <p:cNvPicPr preferRelativeResize="0"/>
          <p:nvPr/>
        </p:nvPicPr>
        <p:blipFill rotWithShape="1">
          <a:blip r:embed="rId1">
            <a:alphaModFix/>
          </a:blip>
          <a:srcRect b="0" l="0" r="0" t="0"/>
          <a:stretch/>
        </p:blipFill>
        <p:spPr>
          <a:xfrm>
            <a:off x="8434" y="6498000"/>
            <a:ext cx="1395214" cy="360000"/>
          </a:xfrm>
          <a:prstGeom prst="rect">
            <a:avLst/>
          </a:prstGeom>
          <a:noFill/>
          <a:ln>
            <a:noFill/>
          </a:ln>
        </p:spPr>
      </p:pic>
      <p:sp>
        <p:nvSpPr>
          <p:cNvPr id="12" name="Google Shape;12;p16"/>
          <p:cNvSpPr txBox="1"/>
          <p:nvPr>
            <p:ph type="title"/>
          </p:nvPr>
        </p:nvSpPr>
        <p:spPr>
          <a:xfrm>
            <a:off x="0" y="0"/>
            <a:ext cx="9144000" cy="720725"/>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SzPts val="1400"/>
              <a:buNone/>
              <a:defRPr b="1" i="0" sz="3200" u="none" cap="none" strike="noStrike">
                <a:solidFill>
                  <a:schemeClr val="lt1"/>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9pPr>
          </a:lstStyle>
          <a:p/>
        </p:txBody>
      </p:sp>
      <p:pic>
        <p:nvPicPr>
          <p:cNvPr descr="テキスト&#10;&#10;中程度の精度で自動的に生成された説明" id="13" name="Google Shape;13;p16"/>
          <p:cNvPicPr preferRelativeResize="0"/>
          <p:nvPr/>
        </p:nvPicPr>
        <p:blipFill rotWithShape="1">
          <a:blip r:embed="rId2">
            <a:alphaModFix/>
          </a:blip>
          <a:srcRect b="0" l="0" r="0" t="0"/>
          <a:stretch/>
        </p:blipFill>
        <p:spPr>
          <a:xfrm>
            <a:off x="7675841" y="6498000"/>
            <a:ext cx="1459725" cy="360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3"/>
    <p:sldLayoutId id="2147483650"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9.pn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1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0.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png"/><Relationship Id="rId4" Type="http://schemas.openxmlformats.org/officeDocument/2006/relationships/image" Target="../media/image5.png"/><Relationship Id="rId5" Type="http://schemas.openxmlformats.org/officeDocument/2006/relationships/image" Target="../media/image4.png"/><Relationship Id="rId6"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4.png"/><Relationship Id="rId4" Type="http://schemas.openxmlformats.org/officeDocument/2006/relationships/image" Target="../media/image13.png"/><Relationship Id="rId5"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 name="Shape 22"/>
        <p:cNvGrpSpPr/>
        <p:nvPr/>
      </p:nvGrpSpPr>
      <p:grpSpPr>
        <a:xfrm>
          <a:off x="0" y="0"/>
          <a:ext cx="0" cy="0"/>
          <a:chOff x="0" y="0"/>
          <a:chExt cx="0" cy="0"/>
        </a:xfrm>
      </p:grpSpPr>
      <p:sp>
        <p:nvSpPr>
          <p:cNvPr id="23" name="Google Shape;23;p1"/>
          <p:cNvSpPr txBox="1"/>
          <p:nvPr>
            <p:ph type="title"/>
          </p:nvPr>
        </p:nvSpPr>
        <p:spPr>
          <a:xfrm>
            <a:off x="0" y="0"/>
            <a:ext cx="9144000" cy="717176"/>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None/>
            </a:pPr>
            <a:r>
              <a:rPr lang="en-US"/>
              <a:t>ABEラボ 2</a:t>
            </a:r>
            <a:endParaRPr/>
          </a:p>
        </p:txBody>
      </p:sp>
      <p:sp>
        <p:nvSpPr>
          <p:cNvPr id="24" name="Google Shape;24;p1"/>
          <p:cNvSpPr txBox="1"/>
          <p:nvPr/>
        </p:nvSpPr>
        <p:spPr>
          <a:xfrm>
            <a:off x="323528" y="2060848"/>
            <a:ext cx="8496944" cy="2376264"/>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4800">
                <a:solidFill>
                  <a:schemeClr val="dk1"/>
                </a:solidFill>
                <a:latin typeface="Arial"/>
                <a:ea typeface="Arial"/>
                <a:cs typeface="Arial"/>
                <a:sym typeface="Arial"/>
              </a:rPr>
              <a:t>遺伝子のクローニング</a:t>
            </a:r>
            <a:endParaRPr sz="2800">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0"/>
          <p:cNvSpPr txBox="1"/>
          <p:nvPr>
            <p:ph type="title"/>
          </p:nvPr>
        </p:nvSpPr>
        <p:spPr>
          <a:xfrm>
            <a:off x="0" y="0"/>
            <a:ext cx="9144000" cy="717176"/>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None/>
            </a:pPr>
            <a:r>
              <a:rPr lang="en-US"/>
              <a:t>蛍光タンパクのバリエーション</a:t>
            </a:r>
            <a:endParaRPr/>
          </a:p>
        </p:txBody>
      </p:sp>
      <p:sp>
        <p:nvSpPr>
          <p:cNvPr id="122" name="Google Shape;122;p10"/>
          <p:cNvSpPr txBox="1"/>
          <p:nvPr>
            <p:ph idx="1" type="body"/>
          </p:nvPr>
        </p:nvSpPr>
        <p:spPr>
          <a:xfrm>
            <a:off x="457200" y="1013012"/>
            <a:ext cx="8229600" cy="5113151"/>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2400"/>
              <a:buNone/>
            </a:pPr>
            <a:r>
              <a:rPr lang="en-US"/>
              <a:t>RFP: Red fluorescent protein（赤色蛍光タンパク）</a:t>
            </a:r>
            <a:endParaRPr/>
          </a:p>
        </p:txBody>
      </p:sp>
      <p:pic>
        <p:nvPicPr>
          <p:cNvPr id="123" name="Google Shape;123;p10"/>
          <p:cNvPicPr preferRelativeResize="0"/>
          <p:nvPr/>
        </p:nvPicPr>
        <p:blipFill rotWithShape="1">
          <a:blip r:embed="rId3">
            <a:alphaModFix/>
          </a:blip>
          <a:srcRect b="0" l="0" r="0" t="0"/>
          <a:stretch/>
        </p:blipFill>
        <p:spPr>
          <a:xfrm>
            <a:off x="199057" y="1999873"/>
            <a:ext cx="8745886" cy="3744416"/>
          </a:xfrm>
          <a:prstGeom prst="rect">
            <a:avLst/>
          </a:prstGeom>
          <a:noFill/>
          <a:ln>
            <a:noFill/>
          </a:ln>
        </p:spPr>
      </p:pic>
      <p:sp>
        <p:nvSpPr>
          <p:cNvPr id="124" name="Google Shape;124;p10"/>
          <p:cNvSpPr txBox="1"/>
          <p:nvPr/>
        </p:nvSpPr>
        <p:spPr>
          <a:xfrm>
            <a:off x="6663985" y="5744289"/>
            <a:ext cx="2002471"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chemeClr val="dk1"/>
                </a:solidFill>
                <a:latin typeface="Calibri"/>
                <a:ea typeface="Calibri"/>
                <a:cs typeface="Calibri"/>
                <a:sym typeface="Calibri"/>
              </a:rPr>
              <a:t>タカラバイオウェブサイトより</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11"/>
          <p:cNvSpPr txBox="1"/>
          <p:nvPr>
            <p:ph type="title"/>
          </p:nvPr>
        </p:nvSpPr>
        <p:spPr>
          <a:xfrm>
            <a:off x="0" y="0"/>
            <a:ext cx="9144000" cy="717176"/>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None/>
            </a:pPr>
            <a:r>
              <a:rPr lang="en-US"/>
              <a:t>遺伝子導入細胞の選抜法</a:t>
            </a:r>
            <a:endParaRPr/>
          </a:p>
        </p:txBody>
      </p:sp>
      <p:sp>
        <p:nvSpPr>
          <p:cNvPr id="130" name="Google Shape;130;p11"/>
          <p:cNvSpPr txBox="1"/>
          <p:nvPr>
            <p:ph idx="1" type="body"/>
          </p:nvPr>
        </p:nvSpPr>
        <p:spPr>
          <a:xfrm>
            <a:off x="457200" y="1013012"/>
            <a:ext cx="8229600" cy="5113151"/>
          </a:xfrm>
          <a:prstGeom prst="rect">
            <a:avLst/>
          </a:prstGeom>
          <a:noFill/>
          <a:ln>
            <a:noFill/>
          </a:ln>
        </p:spPr>
        <p:txBody>
          <a:bodyPr anchorCtr="0" anchor="t" bIns="45700" lIns="91425" spcFirstLastPara="1" rIns="91425" wrap="square" tIns="45700">
            <a:noAutofit/>
          </a:bodyPr>
          <a:lstStyle/>
          <a:p>
            <a:pPr indent="-361950" lvl="0" marL="361950" rtl="0" algn="l">
              <a:spcBef>
                <a:spcPts val="0"/>
              </a:spcBef>
              <a:spcAft>
                <a:spcPts val="0"/>
              </a:spcAft>
              <a:buClr>
                <a:schemeClr val="dk1"/>
              </a:buClr>
              <a:buSzPts val="2400"/>
              <a:buChar char="•"/>
            </a:pPr>
            <a:r>
              <a:rPr lang="en-US"/>
              <a:t>遺伝子導入効率は100%ではない。</a:t>
            </a:r>
            <a:endParaRPr/>
          </a:p>
        </p:txBody>
      </p:sp>
      <p:grpSp>
        <p:nvGrpSpPr>
          <p:cNvPr id="131" name="Google Shape;131;p11"/>
          <p:cNvGrpSpPr/>
          <p:nvPr/>
        </p:nvGrpSpPr>
        <p:grpSpPr>
          <a:xfrm>
            <a:off x="1907704" y="2888543"/>
            <a:ext cx="1512000" cy="720000"/>
            <a:chOff x="1043608" y="4660940"/>
            <a:chExt cx="1512000" cy="720000"/>
          </a:xfrm>
        </p:grpSpPr>
        <p:sp>
          <p:nvSpPr>
            <p:cNvPr id="132" name="Google Shape;132;p11"/>
            <p:cNvSpPr/>
            <p:nvPr/>
          </p:nvSpPr>
          <p:spPr>
            <a:xfrm>
              <a:off x="1043608" y="4660940"/>
              <a:ext cx="1512000" cy="720000"/>
            </a:xfrm>
            <a:prstGeom prst="roundRect">
              <a:avLst>
                <a:gd fmla="val 16667" name="adj"/>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3" name="Google Shape;133;p11"/>
            <p:cNvSpPr/>
            <p:nvPr/>
          </p:nvSpPr>
          <p:spPr>
            <a:xfrm>
              <a:off x="1115608" y="4732940"/>
              <a:ext cx="1368000" cy="576000"/>
            </a:xfrm>
            <a:prstGeom prst="roundRect">
              <a:avLst>
                <a:gd fmla="val 16667" name="adj"/>
              </a:avLst>
            </a:prstGeom>
            <a:solidFill>
              <a:schemeClr val="l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grpSp>
        <p:nvGrpSpPr>
          <p:cNvPr id="134" name="Google Shape;134;p11"/>
          <p:cNvGrpSpPr/>
          <p:nvPr/>
        </p:nvGrpSpPr>
        <p:grpSpPr>
          <a:xfrm>
            <a:off x="5405264" y="2862987"/>
            <a:ext cx="1512000" cy="720000"/>
            <a:chOff x="1043608" y="4660940"/>
            <a:chExt cx="1512000" cy="720000"/>
          </a:xfrm>
        </p:grpSpPr>
        <p:sp>
          <p:nvSpPr>
            <p:cNvPr id="135" name="Google Shape;135;p11"/>
            <p:cNvSpPr/>
            <p:nvPr/>
          </p:nvSpPr>
          <p:spPr>
            <a:xfrm>
              <a:off x="1043608" y="4660940"/>
              <a:ext cx="1512000" cy="720000"/>
            </a:xfrm>
            <a:prstGeom prst="roundRect">
              <a:avLst>
                <a:gd fmla="val 16667" name="adj"/>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6" name="Google Shape;136;p11"/>
            <p:cNvSpPr/>
            <p:nvPr/>
          </p:nvSpPr>
          <p:spPr>
            <a:xfrm>
              <a:off x="1115608" y="4732940"/>
              <a:ext cx="1368000" cy="576000"/>
            </a:xfrm>
            <a:prstGeom prst="roundRect">
              <a:avLst>
                <a:gd fmla="val 16667" name="adj"/>
              </a:avLst>
            </a:prstGeom>
            <a:solidFill>
              <a:schemeClr val="l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
        <p:nvSpPr>
          <p:cNvPr id="137" name="Google Shape;137;p11"/>
          <p:cNvSpPr txBox="1"/>
          <p:nvPr/>
        </p:nvSpPr>
        <p:spPr>
          <a:xfrm>
            <a:off x="5025376" y="3645356"/>
            <a:ext cx="2271776" cy="64633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chemeClr val="dk1"/>
                </a:solidFill>
                <a:latin typeface="Calibri"/>
                <a:ea typeface="Calibri"/>
                <a:cs typeface="Calibri"/>
                <a:sym typeface="Calibri"/>
              </a:rPr>
              <a:t>↑</a:t>
            </a:r>
            <a:endParaRPr sz="1800">
              <a:solidFill>
                <a:schemeClr val="dk1"/>
              </a:solidFill>
              <a:latin typeface="Calibri"/>
              <a:ea typeface="Calibri"/>
              <a:cs typeface="Calibri"/>
              <a:sym typeface="Calibri"/>
            </a:endParaRPr>
          </a:p>
          <a:p>
            <a:pPr indent="0" lvl="0" marL="0" marR="0" rtl="0" algn="ctr">
              <a:spcBef>
                <a:spcPts val="0"/>
              </a:spcBef>
              <a:spcAft>
                <a:spcPts val="0"/>
              </a:spcAft>
              <a:buNone/>
            </a:pPr>
            <a:r>
              <a:rPr lang="en-US" sz="1800">
                <a:solidFill>
                  <a:schemeClr val="dk1"/>
                </a:solidFill>
                <a:latin typeface="Calibri"/>
                <a:ea typeface="Calibri"/>
                <a:cs typeface="Calibri"/>
                <a:sym typeface="Calibri"/>
              </a:rPr>
              <a:t>欲しいのはこっちだけ</a:t>
            </a:r>
            <a:endParaRPr/>
          </a:p>
        </p:txBody>
      </p:sp>
      <p:sp>
        <p:nvSpPr>
          <p:cNvPr id="138" name="Google Shape;138;p11"/>
          <p:cNvSpPr/>
          <p:nvPr/>
        </p:nvSpPr>
        <p:spPr>
          <a:xfrm>
            <a:off x="5580112" y="3082678"/>
            <a:ext cx="288032" cy="288032"/>
          </a:xfrm>
          <a:prstGeom prst="donut">
            <a:avLst>
              <a:gd fmla="val 16546" name="adj"/>
            </a:avLst>
          </a:prstGeom>
          <a:solidFill>
            <a:srgbClr val="FFC000"/>
          </a:solidFill>
          <a:ln cap="flat" cmpd="sng" w="25400">
            <a:solidFill>
              <a:srgbClr val="FFC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12"/>
          <p:cNvSpPr txBox="1"/>
          <p:nvPr>
            <p:ph type="title"/>
          </p:nvPr>
        </p:nvSpPr>
        <p:spPr>
          <a:xfrm>
            <a:off x="0" y="0"/>
            <a:ext cx="9144000" cy="717176"/>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None/>
            </a:pPr>
            <a:r>
              <a:rPr lang="en-US"/>
              <a:t>pKAN-R と pARA</a:t>
            </a:r>
            <a:endParaRPr/>
          </a:p>
        </p:txBody>
      </p:sp>
      <p:pic>
        <p:nvPicPr>
          <p:cNvPr id="144" name="Google Shape;144;p12"/>
          <p:cNvPicPr preferRelativeResize="0"/>
          <p:nvPr/>
        </p:nvPicPr>
        <p:blipFill rotWithShape="1">
          <a:blip r:embed="rId3">
            <a:alphaModFix/>
          </a:blip>
          <a:srcRect b="0" l="0" r="0" t="0"/>
          <a:stretch/>
        </p:blipFill>
        <p:spPr>
          <a:xfrm>
            <a:off x="1835696" y="3789040"/>
            <a:ext cx="5760638" cy="2555872"/>
          </a:xfrm>
          <a:prstGeom prst="rect">
            <a:avLst/>
          </a:prstGeom>
          <a:noFill/>
          <a:ln>
            <a:noFill/>
          </a:ln>
        </p:spPr>
      </p:pic>
      <p:pic>
        <p:nvPicPr>
          <p:cNvPr id="145" name="Google Shape;145;p12"/>
          <p:cNvPicPr preferRelativeResize="0"/>
          <p:nvPr/>
        </p:nvPicPr>
        <p:blipFill rotWithShape="1">
          <a:blip r:embed="rId4">
            <a:alphaModFix/>
          </a:blip>
          <a:srcRect b="0" l="0" r="0" t="0"/>
          <a:stretch/>
        </p:blipFill>
        <p:spPr>
          <a:xfrm>
            <a:off x="323528" y="745121"/>
            <a:ext cx="8496944" cy="2883184"/>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13"/>
          <p:cNvSpPr txBox="1"/>
          <p:nvPr>
            <p:ph type="title"/>
          </p:nvPr>
        </p:nvSpPr>
        <p:spPr>
          <a:xfrm>
            <a:off x="0" y="0"/>
            <a:ext cx="9144000" cy="717176"/>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None/>
            </a:pPr>
            <a:r>
              <a:rPr lang="en-US"/>
              <a:t>薬剤耐性遺伝子</a:t>
            </a:r>
            <a:endParaRPr/>
          </a:p>
        </p:txBody>
      </p:sp>
      <p:graphicFrame>
        <p:nvGraphicFramePr>
          <p:cNvPr id="151" name="Google Shape;151;p13"/>
          <p:cNvGraphicFramePr/>
          <p:nvPr/>
        </p:nvGraphicFramePr>
        <p:xfrm>
          <a:off x="457201" y="1196925"/>
          <a:ext cx="3000000" cy="3000000"/>
        </p:xfrm>
        <a:graphic>
          <a:graphicData uri="http://schemas.openxmlformats.org/drawingml/2006/table">
            <a:tbl>
              <a:tblPr bandRow="1" firstRow="1">
                <a:noFill/>
                <a:tableStyleId>{C16A0807-7471-4D9B-9A20-0C94C8CDF7FE}</a:tableStyleId>
              </a:tblPr>
              <a:tblGrid>
                <a:gridCol w="1306500"/>
                <a:gridCol w="1800200"/>
                <a:gridCol w="3168350"/>
                <a:gridCol w="1954550"/>
              </a:tblGrid>
              <a:tr h="892825">
                <a:tc>
                  <a:txBody>
                    <a:bodyPr/>
                    <a:lstStyle/>
                    <a:p>
                      <a:pPr indent="0" lvl="0" marL="0" marR="0" rtl="0" algn="ctr">
                        <a:spcBef>
                          <a:spcPts val="0"/>
                        </a:spcBef>
                        <a:spcAft>
                          <a:spcPts val="0"/>
                        </a:spcAft>
                        <a:buNone/>
                      </a:pPr>
                      <a:r>
                        <a:rPr lang="en-US" sz="2000" u="none" cap="none" strike="noStrike"/>
                        <a:t>宿主</a:t>
                      </a:r>
                      <a:endParaRPr/>
                    </a:p>
                  </a:txBody>
                  <a:tcPr marT="45725" marB="45725" marR="91450" marL="91450" anchor="ctr"/>
                </a:tc>
                <a:tc>
                  <a:txBody>
                    <a:bodyPr/>
                    <a:lstStyle/>
                    <a:p>
                      <a:pPr indent="0" lvl="0" marL="0" marR="0" rtl="0" algn="ctr">
                        <a:spcBef>
                          <a:spcPts val="0"/>
                        </a:spcBef>
                        <a:spcAft>
                          <a:spcPts val="0"/>
                        </a:spcAft>
                        <a:buNone/>
                      </a:pPr>
                      <a:r>
                        <a:rPr lang="en-US" sz="2000" u="none" cap="none" strike="noStrike"/>
                        <a:t>選択薬剤</a:t>
                      </a:r>
                      <a:endParaRPr/>
                    </a:p>
                  </a:txBody>
                  <a:tcPr marT="45725" marB="45725" marR="91450" marL="91450" anchor="ctr"/>
                </a:tc>
                <a:tc>
                  <a:txBody>
                    <a:bodyPr/>
                    <a:lstStyle/>
                    <a:p>
                      <a:pPr indent="0" lvl="0" marL="0" marR="0" rtl="0" algn="ctr">
                        <a:spcBef>
                          <a:spcPts val="0"/>
                        </a:spcBef>
                        <a:spcAft>
                          <a:spcPts val="0"/>
                        </a:spcAft>
                        <a:buNone/>
                      </a:pPr>
                      <a:r>
                        <a:rPr lang="en-US" sz="2000" u="none" cap="none" strike="noStrike"/>
                        <a:t>作用部位</a:t>
                      </a:r>
                      <a:endParaRPr/>
                    </a:p>
                  </a:txBody>
                  <a:tcPr marT="45725" marB="45725" marR="91450" marL="91450" anchor="ctr"/>
                </a:tc>
                <a:tc>
                  <a:txBody>
                    <a:bodyPr/>
                    <a:lstStyle/>
                    <a:p>
                      <a:pPr indent="0" lvl="0" marL="0" marR="0" rtl="0" algn="ctr">
                        <a:spcBef>
                          <a:spcPts val="0"/>
                        </a:spcBef>
                        <a:spcAft>
                          <a:spcPts val="0"/>
                        </a:spcAft>
                        <a:buNone/>
                      </a:pPr>
                      <a:r>
                        <a:rPr lang="en-US" sz="2000" u="none" cap="none" strike="noStrike"/>
                        <a:t>耐性遺伝子</a:t>
                      </a:r>
                      <a:endParaRPr/>
                    </a:p>
                  </a:txBody>
                  <a:tcPr marT="45725" marB="45725" marR="91450" marL="91450" anchor="ctr"/>
                </a:tc>
              </a:tr>
              <a:tr h="892825">
                <a:tc>
                  <a:txBody>
                    <a:bodyPr/>
                    <a:lstStyle/>
                    <a:p>
                      <a:pPr indent="0" lvl="0" marL="0" marR="0" rtl="0" algn="ctr">
                        <a:spcBef>
                          <a:spcPts val="0"/>
                        </a:spcBef>
                        <a:spcAft>
                          <a:spcPts val="0"/>
                        </a:spcAft>
                        <a:buNone/>
                      </a:pPr>
                      <a:r>
                        <a:rPr lang="en-US" sz="2000" u="none" cap="none" strike="noStrike"/>
                        <a:t>大腸菌</a:t>
                      </a:r>
                      <a:endParaRPr/>
                    </a:p>
                  </a:txBody>
                  <a:tcPr marT="45725" marB="45725" marR="91450" marL="91450" anchor="ctr"/>
                </a:tc>
                <a:tc>
                  <a:txBody>
                    <a:bodyPr/>
                    <a:lstStyle/>
                    <a:p>
                      <a:pPr indent="0" lvl="0" marL="0" marR="0" rtl="0" algn="ctr">
                        <a:spcBef>
                          <a:spcPts val="0"/>
                        </a:spcBef>
                        <a:spcAft>
                          <a:spcPts val="0"/>
                        </a:spcAft>
                        <a:buNone/>
                      </a:pPr>
                      <a:r>
                        <a:rPr lang="en-US" sz="2000" u="none" cap="none" strike="noStrike"/>
                        <a:t>Ampicillin</a:t>
                      </a:r>
                      <a:endParaRPr sz="2000" u="none" cap="none" strike="noStrike"/>
                    </a:p>
                  </a:txBody>
                  <a:tcPr marT="45725" marB="45725" marR="91450" marL="91450" anchor="ctr"/>
                </a:tc>
                <a:tc>
                  <a:txBody>
                    <a:bodyPr/>
                    <a:lstStyle/>
                    <a:p>
                      <a:pPr indent="0" lvl="0" marL="0" marR="0" rtl="0" algn="l">
                        <a:spcBef>
                          <a:spcPts val="0"/>
                        </a:spcBef>
                        <a:spcAft>
                          <a:spcPts val="0"/>
                        </a:spcAft>
                        <a:buNone/>
                      </a:pPr>
                      <a:r>
                        <a:rPr lang="en-US" sz="2000" u="none" cap="none" strike="noStrike"/>
                        <a:t>細菌の細胞壁を作るために必要なペプチド転移酵素</a:t>
                      </a:r>
                      <a:endParaRPr/>
                    </a:p>
                  </a:txBody>
                  <a:tcPr marT="45725" marB="45725" marR="91450" marL="91450" anchor="ctr"/>
                </a:tc>
                <a:tc>
                  <a:txBody>
                    <a:bodyPr/>
                    <a:lstStyle/>
                    <a:p>
                      <a:pPr indent="0" lvl="0" marL="0" marR="0" rtl="0" algn="ctr">
                        <a:lnSpc>
                          <a:spcPct val="100000"/>
                        </a:lnSpc>
                        <a:spcBef>
                          <a:spcPts val="0"/>
                        </a:spcBef>
                        <a:spcAft>
                          <a:spcPts val="0"/>
                        </a:spcAft>
                        <a:buClr>
                          <a:schemeClr val="dk1"/>
                        </a:buClr>
                        <a:buSzPts val="2000"/>
                        <a:buFont typeface="Calibri"/>
                        <a:buNone/>
                      </a:pPr>
                      <a:r>
                        <a:rPr i="1" lang="en-US" sz="2000"/>
                        <a:t>amp</a:t>
                      </a:r>
                      <a:r>
                        <a:rPr baseline="30000" i="1" lang="en-US" sz="2000"/>
                        <a:t>r</a:t>
                      </a:r>
                      <a:endParaRPr sz="2000"/>
                    </a:p>
                  </a:txBody>
                  <a:tcPr marT="45725" marB="45725" marR="91450" marL="91450" anchor="ctr"/>
                </a:tc>
              </a:tr>
              <a:tr h="892825">
                <a:tc>
                  <a:txBody>
                    <a:bodyPr/>
                    <a:lstStyle/>
                    <a:p>
                      <a:pPr indent="0" lvl="0" marL="0" marR="0" rtl="0" algn="ctr">
                        <a:spcBef>
                          <a:spcPts val="0"/>
                        </a:spcBef>
                        <a:spcAft>
                          <a:spcPts val="0"/>
                        </a:spcAft>
                        <a:buNone/>
                      </a:pPr>
                      <a:r>
                        <a:t/>
                      </a:r>
                      <a:endParaRPr sz="2000"/>
                    </a:p>
                  </a:txBody>
                  <a:tcPr marT="45725" marB="45725" marR="91450" marL="91450" anchor="ctr"/>
                </a:tc>
                <a:tc>
                  <a:txBody>
                    <a:bodyPr/>
                    <a:lstStyle/>
                    <a:p>
                      <a:pPr indent="0" lvl="0" marL="0" marR="0" rtl="0" algn="ctr">
                        <a:spcBef>
                          <a:spcPts val="0"/>
                        </a:spcBef>
                        <a:spcAft>
                          <a:spcPts val="0"/>
                        </a:spcAft>
                        <a:buNone/>
                      </a:pPr>
                      <a:r>
                        <a:rPr lang="en-US" sz="2000"/>
                        <a:t>Kanamycin</a:t>
                      </a:r>
                      <a:endParaRPr sz="2000"/>
                    </a:p>
                  </a:txBody>
                  <a:tcPr marT="45725" marB="45725" marR="91450" marL="91450" anchor="ctr"/>
                </a:tc>
                <a:tc>
                  <a:txBody>
                    <a:bodyPr/>
                    <a:lstStyle/>
                    <a:p>
                      <a:pPr indent="0" lvl="0" marL="0" marR="0" rtl="0" algn="l">
                        <a:spcBef>
                          <a:spcPts val="0"/>
                        </a:spcBef>
                        <a:spcAft>
                          <a:spcPts val="0"/>
                        </a:spcAft>
                        <a:buNone/>
                      </a:pPr>
                      <a:r>
                        <a:rPr lang="en-US" sz="2000"/>
                        <a:t>細菌性のリボソームによるタンパク質合成</a:t>
                      </a:r>
                      <a:endParaRPr/>
                    </a:p>
                  </a:txBody>
                  <a:tcPr marT="45725" marB="45725" marR="91450" marL="91450" anchor="ctr"/>
                </a:tc>
                <a:tc>
                  <a:txBody>
                    <a:bodyPr/>
                    <a:lstStyle/>
                    <a:p>
                      <a:pPr indent="0" lvl="0" marL="0" marR="0" rtl="0" algn="ctr">
                        <a:lnSpc>
                          <a:spcPct val="100000"/>
                        </a:lnSpc>
                        <a:spcBef>
                          <a:spcPts val="0"/>
                        </a:spcBef>
                        <a:spcAft>
                          <a:spcPts val="0"/>
                        </a:spcAft>
                        <a:buClr>
                          <a:schemeClr val="dk1"/>
                        </a:buClr>
                        <a:buSzPts val="2000"/>
                        <a:buFont typeface="Calibri"/>
                        <a:buNone/>
                      </a:pPr>
                      <a:r>
                        <a:rPr i="1" lang="en-US" sz="2000"/>
                        <a:t>kan</a:t>
                      </a:r>
                      <a:endParaRPr sz="2000"/>
                    </a:p>
                  </a:txBody>
                  <a:tcPr marT="45725" marB="45725" marR="91450" marL="91450" anchor="ctr"/>
                </a:tc>
              </a:tr>
              <a:tr h="892825">
                <a:tc>
                  <a:txBody>
                    <a:bodyPr/>
                    <a:lstStyle/>
                    <a:p>
                      <a:pPr indent="0" lvl="0" marL="0" marR="0" rtl="0" algn="ctr">
                        <a:spcBef>
                          <a:spcPts val="0"/>
                        </a:spcBef>
                        <a:spcAft>
                          <a:spcPts val="0"/>
                        </a:spcAft>
                        <a:buNone/>
                      </a:pPr>
                      <a:r>
                        <a:rPr lang="en-US" sz="2000"/>
                        <a:t>真核生物</a:t>
                      </a:r>
                      <a:endParaRPr/>
                    </a:p>
                  </a:txBody>
                  <a:tcPr marT="45725" marB="45725" marR="91450" marL="91450" anchor="ctr"/>
                </a:tc>
                <a:tc>
                  <a:txBody>
                    <a:bodyPr/>
                    <a:lstStyle/>
                    <a:p>
                      <a:pPr indent="0" lvl="0" marL="0" marR="0" rtl="0" algn="ctr">
                        <a:spcBef>
                          <a:spcPts val="0"/>
                        </a:spcBef>
                        <a:spcAft>
                          <a:spcPts val="0"/>
                        </a:spcAft>
                        <a:buNone/>
                      </a:pPr>
                      <a:r>
                        <a:rPr lang="en-US" sz="2000"/>
                        <a:t>G418</a:t>
                      </a:r>
                      <a:endParaRPr sz="2000"/>
                    </a:p>
                  </a:txBody>
                  <a:tcPr marT="45725" marB="45725" marR="91450" marL="91450" anchor="ctr"/>
                </a:tc>
                <a:tc>
                  <a:txBody>
                    <a:bodyPr/>
                    <a:lstStyle/>
                    <a:p>
                      <a:pPr indent="0" lvl="0" marL="0" marR="0" rtl="0" algn="l">
                        <a:spcBef>
                          <a:spcPts val="0"/>
                        </a:spcBef>
                        <a:spcAft>
                          <a:spcPts val="0"/>
                        </a:spcAft>
                        <a:buNone/>
                      </a:pPr>
                      <a:r>
                        <a:rPr lang="en-US" sz="2000"/>
                        <a:t>80Sリボソームによるタンパク質合成</a:t>
                      </a:r>
                      <a:endParaRPr/>
                    </a:p>
                  </a:txBody>
                  <a:tcPr marT="45725" marB="45725" marR="91450" marL="91450" anchor="ctr"/>
                </a:tc>
                <a:tc>
                  <a:txBody>
                    <a:bodyPr/>
                    <a:lstStyle/>
                    <a:p>
                      <a:pPr indent="0" lvl="0" marL="0" marR="0" rtl="0" algn="ctr">
                        <a:spcBef>
                          <a:spcPts val="0"/>
                        </a:spcBef>
                        <a:spcAft>
                          <a:spcPts val="0"/>
                        </a:spcAft>
                        <a:buNone/>
                      </a:pPr>
                      <a:r>
                        <a:rPr i="1" lang="en-US" sz="2000"/>
                        <a:t>neo</a:t>
                      </a:r>
                      <a:r>
                        <a:rPr baseline="30000" i="1" lang="en-US" sz="2000"/>
                        <a:t>r</a:t>
                      </a:r>
                      <a:endParaRPr sz="2000"/>
                    </a:p>
                  </a:txBody>
                  <a:tcPr marT="45725" marB="45725" marR="91450" marL="91450" anchor="ctr"/>
                </a:tc>
              </a:tr>
              <a:tr h="892825">
                <a:tc>
                  <a:txBody>
                    <a:bodyPr/>
                    <a:lstStyle/>
                    <a:p>
                      <a:pPr indent="0" lvl="0" marL="0" marR="0" rtl="0" algn="ctr">
                        <a:spcBef>
                          <a:spcPts val="0"/>
                        </a:spcBef>
                        <a:spcAft>
                          <a:spcPts val="0"/>
                        </a:spcAft>
                        <a:buNone/>
                      </a:pPr>
                      <a:r>
                        <a:t/>
                      </a:r>
                      <a:endParaRPr sz="2000"/>
                    </a:p>
                  </a:txBody>
                  <a:tcPr marT="45725" marB="45725" marR="91450" marL="91450" anchor="ctr"/>
                </a:tc>
                <a:tc>
                  <a:txBody>
                    <a:bodyPr/>
                    <a:lstStyle/>
                    <a:p>
                      <a:pPr indent="0" lvl="0" marL="0" marR="0" rtl="0" algn="ctr">
                        <a:spcBef>
                          <a:spcPts val="0"/>
                        </a:spcBef>
                        <a:spcAft>
                          <a:spcPts val="0"/>
                        </a:spcAft>
                        <a:buNone/>
                      </a:pPr>
                      <a:r>
                        <a:rPr lang="en-US" sz="2000"/>
                        <a:t>Hygromycin B</a:t>
                      </a:r>
                      <a:endParaRPr sz="2000"/>
                    </a:p>
                  </a:txBody>
                  <a:tcPr marT="45725" marB="45725" marR="91450" marL="91450" anchor="ctr"/>
                </a:tc>
                <a:tc>
                  <a:txBody>
                    <a:bodyPr/>
                    <a:lstStyle/>
                    <a:p>
                      <a:pPr indent="0" lvl="0" marL="0" marR="0" rtl="0" algn="l">
                        <a:lnSpc>
                          <a:spcPct val="100000"/>
                        </a:lnSpc>
                        <a:spcBef>
                          <a:spcPts val="0"/>
                        </a:spcBef>
                        <a:spcAft>
                          <a:spcPts val="0"/>
                        </a:spcAft>
                        <a:buClr>
                          <a:schemeClr val="dk1"/>
                        </a:buClr>
                        <a:buSzPts val="2000"/>
                        <a:buFont typeface="Calibri"/>
                        <a:buNone/>
                      </a:pPr>
                      <a:r>
                        <a:rPr lang="en-US" sz="2000"/>
                        <a:t>80Sリボソームによるタンパク質合成</a:t>
                      </a:r>
                      <a:endParaRPr/>
                    </a:p>
                  </a:txBody>
                  <a:tcPr marT="45725" marB="45725" marR="91450" marL="91450" anchor="ctr"/>
                </a:tc>
                <a:tc>
                  <a:txBody>
                    <a:bodyPr/>
                    <a:lstStyle/>
                    <a:p>
                      <a:pPr indent="0" lvl="0" marL="0" marR="0" rtl="0" algn="ctr">
                        <a:spcBef>
                          <a:spcPts val="0"/>
                        </a:spcBef>
                        <a:spcAft>
                          <a:spcPts val="0"/>
                        </a:spcAft>
                        <a:buNone/>
                      </a:pPr>
                      <a:r>
                        <a:rPr i="1" lang="en-US" sz="2000"/>
                        <a:t>hyg</a:t>
                      </a:r>
                      <a:r>
                        <a:rPr lang="en-US" sz="2000"/>
                        <a:t>または</a:t>
                      </a:r>
                      <a:r>
                        <a:rPr i="1" lang="en-US" sz="2000"/>
                        <a:t>hph</a:t>
                      </a:r>
                      <a:endParaRPr i="1" sz="2000"/>
                    </a:p>
                  </a:txBody>
                  <a:tcPr marT="45725" marB="45725" marR="91450" marL="91450" anchor="ct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14"/>
          <p:cNvSpPr txBox="1"/>
          <p:nvPr>
            <p:ph type="title"/>
          </p:nvPr>
        </p:nvSpPr>
        <p:spPr>
          <a:xfrm>
            <a:off x="0" y="0"/>
            <a:ext cx="9144000" cy="717176"/>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None/>
            </a:pPr>
            <a:r>
              <a:rPr lang="en-US"/>
              <a:t>さっそく制限酵素で切断してみよう！</a:t>
            </a:r>
            <a:endParaRPr/>
          </a:p>
        </p:txBody>
      </p:sp>
      <p:pic>
        <p:nvPicPr>
          <p:cNvPr id="157" name="Google Shape;157;p14"/>
          <p:cNvPicPr preferRelativeResize="0"/>
          <p:nvPr/>
        </p:nvPicPr>
        <p:blipFill rotWithShape="1">
          <a:blip r:embed="rId3">
            <a:alphaModFix/>
          </a:blip>
          <a:srcRect b="0" l="0" r="0" t="0"/>
          <a:stretch/>
        </p:blipFill>
        <p:spPr>
          <a:xfrm>
            <a:off x="303956" y="1772815"/>
            <a:ext cx="8536088" cy="331237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15"/>
          <p:cNvSpPr txBox="1"/>
          <p:nvPr>
            <p:ph type="title"/>
          </p:nvPr>
        </p:nvSpPr>
        <p:spPr>
          <a:xfrm>
            <a:off x="0" y="0"/>
            <a:ext cx="9144000" cy="717176"/>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None/>
            </a:pPr>
            <a:r>
              <a:rPr lang="en-US"/>
              <a:t>考えましょう</a:t>
            </a:r>
            <a:endParaRPr/>
          </a:p>
        </p:txBody>
      </p:sp>
      <p:sp>
        <p:nvSpPr>
          <p:cNvPr id="163" name="Google Shape;163;p15"/>
          <p:cNvSpPr txBox="1"/>
          <p:nvPr>
            <p:ph idx="1" type="body"/>
          </p:nvPr>
        </p:nvSpPr>
        <p:spPr>
          <a:xfrm>
            <a:off x="457200" y="1013012"/>
            <a:ext cx="8229600" cy="5113151"/>
          </a:xfrm>
          <a:prstGeom prst="rect">
            <a:avLst/>
          </a:prstGeom>
          <a:noFill/>
          <a:ln>
            <a:noFill/>
          </a:ln>
        </p:spPr>
        <p:txBody>
          <a:bodyPr anchorCtr="0" anchor="t" bIns="45700" lIns="91425" spcFirstLastPara="1" rIns="91425" wrap="square" tIns="45700">
            <a:noAutofit/>
          </a:bodyPr>
          <a:lstStyle/>
          <a:p>
            <a:pPr indent="-361950" lvl="0" marL="361950" rtl="0" algn="l">
              <a:spcBef>
                <a:spcPts val="0"/>
              </a:spcBef>
              <a:spcAft>
                <a:spcPts val="0"/>
              </a:spcAft>
              <a:buClr>
                <a:schemeClr val="dk1"/>
              </a:buClr>
              <a:buSzPts val="2400"/>
              <a:buChar char="•"/>
            </a:pPr>
            <a:r>
              <a:rPr lang="en-US"/>
              <a:t>ステップ2では、制限酵素</a:t>
            </a:r>
            <a:r>
              <a:rPr i="1" lang="en-US"/>
              <a:t>Bam</a:t>
            </a:r>
            <a:r>
              <a:rPr lang="en-US"/>
              <a:t>HI/</a:t>
            </a:r>
            <a:r>
              <a:rPr i="1" lang="en-US"/>
              <a:t>Hin</a:t>
            </a:r>
            <a:r>
              <a:rPr lang="en-US"/>
              <a:t>dIIIあり・なしの両方をチューブを用意するよう指示されました。 このステップの目的は何ですか、なぜそれが重要なのですか？</a:t>
            </a:r>
            <a:endParaRPr/>
          </a:p>
          <a:p>
            <a:pPr indent="-361950" lvl="0" marL="361950" rtl="0" algn="l">
              <a:spcBef>
                <a:spcPts val="2400"/>
              </a:spcBef>
              <a:spcAft>
                <a:spcPts val="0"/>
              </a:spcAft>
              <a:buClr>
                <a:schemeClr val="dk1"/>
              </a:buClr>
              <a:buSzPts val="2400"/>
              <a:buChar char="•"/>
            </a:pPr>
            <a:r>
              <a:rPr lang="en-US"/>
              <a:t>なぜ酵素は37℃で最もよく働くのでしょうか？（ ヒント： 通常のヒト体温は約37℃です。） </a:t>
            </a:r>
            <a:endParaRPr/>
          </a:p>
          <a:p>
            <a:pPr indent="-361950" lvl="0" marL="361950" rtl="0" algn="l">
              <a:spcBef>
                <a:spcPts val="2400"/>
              </a:spcBef>
              <a:spcAft>
                <a:spcPts val="0"/>
              </a:spcAft>
              <a:buClr>
                <a:schemeClr val="dk1"/>
              </a:buClr>
              <a:buSzPts val="2400"/>
              <a:buChar char="•"/>
            </a:pPr>
            <a:r>
              <a:rPr lang="en-US"/>
              <a:t>反応物を冷凍庫で保存するのはなぜでしょうか？</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 name="Shape 28"/>
        <p:cNvGrpSpPr/>
        <p:nvPr/>
      </p:nvGrpSpPr>
      <p:grpSpPr>
        <a:xfrm>
          <a:off x="0" y="0"/>
          <a:ext cx="0" cy="0"/>
          <a:chOff x="0" y="0"/>
          <a:chExt cx="0" cy="0"/>
        </a:xfrm>
      </p:grpSpPr>
      <p:sp>
        <p:nvSpPr>
          <p:cNvPr id="29" name="Google Shape;29;p2"/>
          <p:cNvSpPr txBox="1"/>
          <p:nvPr>
            <p:ph type="title"/>
          </p:nvPr>
        </p:nvSpPr>
        <p:spPr>
          <a:xfrm>
            <a:off x="0" y="0"/>
            <a:ext cx="9144000" cy="717176"/>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None/>
            </a:pPr>
            <a:r>
              <a:rPr lang="en-US"/>
              <a:t>遺伝子を操作するには？</a:t>
            </a:r>
            <a:endParaRPr/>
          </a:p>
        </p:txBody>
      </p:sp>
      <p:sp>
        <p:nvSpPr>
          <p:cNvPr id="30" name="Google Shape;30;p2"/>
          <p:cNvSpPr txBox="1"/>
          <p:nvPr>
            <p:ph idx="1" type="body"/>
          </p:nvPr>
        </p:nvSpPr>
        <p:spPr>
          <a:xfrm>
            <a:off x="457200" y="1013012"/>
            <a:ext cx="8147248" cy="5113151"/>
          </a:xfrm>
          <a:prstGeom prst="rect">
            <a:avLst/>
          </a:prstGeom>
          <a:noFill/>
          <a:ln>
            <a:noFill/>
          </a:ln>
        </p:spPr>
        <p:txBody>
          <a:bodyPr anchorCtr="0" anchor="t" bIns="45700" lIns="91425" spcFirstLastPara="1" rIns="91425" wrap="square" tIns="45700">
            <a:noAutofit/>
          </a:bodyPr>
          <a:lstStyle/>
          <a:p>
            <a:pPr indent="-361950" lvl="0" marL="361950" rtl="0" algn="l">
              <a:spcBef>
                <a:spcPts val="0"/>
              </a:spcBef>
              <a:spcAft>
                <a:spcPts val="0"/>
              </a:spcAft>
              <a:buClr>
                <a:schemeClr val="dk1"/>
              </a:buClr>
              <a:buSzPts val="2400"/>
              <a:buChar char="•"/>
            </a:pPr>
            <a:r>
              <a:rPr lang="en-US"/>
              <a:t>遺伝子組換え実験は工作に似ています。目的の遺伝子をプラスミドという運び屋に組み込んで大腸菌に導入するには、DNAを切ったり貼ったりする必要があります。</a:t>
            </a:r>
            <a:endParaRPr/>
          </a:p>
        </p:txBody>
      </p:sp>
      <p:pic>
        <p:nvPicPr>
          <p:cNvPr descr="ダイアグラム&#10;&#10;自動的に生成された説明" id="31" name="Google Shape;31;p2"/>
          <p:cNvPicPr preferRelativeResize="0"/>
          <p:nvPr/>
        </p:nvPicPr>
        <p:blipFill rotWithShape="1">
          <a:blip r:embed="rId3">
            <a:alphaModFix/>
          </a:blip>
          <a:srcRect b="20600" l="1176" r="12201" t="12200"/>
          <a:stretch/>
        </p:blipFill>
        <p:spPr>
          <a:xfrm>
            <a:off x="1227458" y="2525806"/>
            <a:ext cx="6689083" cy="389183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 name="Shape 35"/>
        <p:cNvGrpSpPr/>
        <p:nvPr/>
      </p:nvGrpSpPr>
      <p:grpSpPr>
        <a:xfrm>
          <a:off x="0" y="0"/>
          <a:ext cx="0" cy="0"/>
          <a:chOff x="0" y="0"/>
          <a:chExt cx="0" cy="0"/>
        </a:xfrm>
      </p:grpSpPr>
      <p:sp>
        <p:nvSpPr>
          <p:cNvPr id="36" name="Google Shape;36;p3"/>
          <p:cNvSpPr txBox="1"/>
          <p:nvPr>
            <p:ph type="title"/>
          </p:nvPr>
        </p:nvSpPr>
        <p:spPr>
          <a:xfrm>
            <a:off x="0" y="0"/>
            <a:ext cx="9144000" cy="717176"/>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None/>
            </a:pPr>
            <a:r>
              <a:rPr lang="en-US"/>
              <a:t>第2章の目標</a:t>
            </a:r>
            <a:endParaRPr/>
          </a:p>
        </p:txBody>
      </p:sp>
      <p:sp>
        <p:nvSpPr>
          <p:cNvPr id="37" name="Google Shape;37;p3"/>
          <p:cNvSpPr txBox="1"/>
          <p:nvPr>
            <p:ph idx="1" type="body"/>
          </p:nvPr>
        </p:nvSpPr>
        <p:spPr>
          <a:xfrm>
            <a:off x="1218456" y="1124744"/>
            <a:ext cx="6707088" cy="5113151"/>
          </a:xfrm>
          <a:prstGeom prst="rect">
            <a:avLst/>
          </a:prstGeom>
          <a:noFill/>
          <a:ln>
            <a:noFill/>
          </a:ln>
        </p:spPr>
        <p:txBody>
          <a:bodyPr anchorCtr="0" anchor="t" bIns="45700" lIns="91425" spcFirstLastPara="1" rIns="91425" wrap="square" tIns="45700">
            <a:noAutofit/>
          </a:bodyPr>
          <a:lstStyle/>
          <a:p>
            <a:pPr indent="-361950" lvl="0" marL="361950" rtl="0" algn="l">
              <a:lnSpc>
                <a:spcPct val="150000"/>
              </a:lnSpc>
              <a:spcBef>
                <a:spcPts val="0"/>
              </a:spcBef>
              <a:spcAft>
                <a:spcPts val="0"/>
              </a:spcAft>
              <a:buClr>
                <a:schemeClr val="dk1"/>
              </a:buClr>
              <a:buSzPts val="2400"/>
              <a:buChar char="•"/>
            </a:pPr>
            <a:r>
              <a:rPr lang="en-US"/>
              <a:t>プラスミドの特性を説明する</a:t>
            </a:r>
            <a:endParaRPr/>
          </a:p>
          <a:p>
            <a:pPr indent="-361950" lvl="0" marL="361950" rtl="0" algn="l">
              <a:lnSpc>
                <a:spcPct val="150000"/>
              </a:lnSpc>
              <a:spcBef>
                <a:spcPts val="480"/>
              </a:spcBef>
              <a:spcAft>
                <a:spcPts val="0"/>
              </a:spcAft>
              <a:buClr>
                <a:schemeClr val="dk1"/>
              </a:buClr>
              <a:buSzPts val="2400"/>
              <a:buChar char="•"/>
            </a:pPr>
            <a:r>
              <a:rPr lang="en-US"/>
              <a:t>遺伝子のクローニングでプラスミドがどのように使用されるかを説明する</a:t>
            </a:r>
            <a:endParaRPr/>
          </a:p>
          <a:p>
            <a:pPr indent="-361950" lvl="0" marL="361950" rtl="0" algn="l">
              <a:lnSpc>
                <a:spcPct val="150000"/>
              </a:lnSpc>
              <a:spcBef>
                <a:spcPts val="480"/>
              </a:spcBef>
              <a:spcAft>
                <a:spcPts val="0"/>
              </a:spcAft>
              <a:buClr>
                <a:schemeClr val="dk1"/>
              </a:buClr>
              <a:buSzPts val="2400"/>
              <a:buChar char="•"/>
            </a:pPr>
            <a:r>
              <a:rPr lang="en-US"/>
              <a:t>制限酵素の機能を説明する</a:t>
            </a:r>
            <a:endParaRPr/>
          </a:p>
          <a:p>
            <a:pPr indent="-361950" lvl="0" marL="361950" rtl="0" algn="l">
              <a:lnSpc>
                <a:spcPct val="150000"/>
              </a:lnSpc>
              <a:spcBef>
                <a:spcPts val="480"/>
              </a:spcBef>
              <a:spcAft>
                <a:spcPts val="0"/>
              </a:spcAft>
              <a:buClr>
                <a:schemeClr val="dk1"/>
              </a:buClr>
              <a:buSzPts val="2400"/>
              <a:buChar char="•"/>
            </a:pPr>
            <a:r>
              <a:rPr lang="en-US"/>
              <a:t>制限酵素を使用して組換えプラスミドを作成する方法を説明する</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 name="Shape 41"/>
        <p:cNvGrpSpPr/>
        <p:nvPr/>
      </p:nvGrpSpPr>
      <p:grpSpPr>
        <a:xfrm>
          <a:off x="0" y="0"/>
          <a:ext cx="0" cy="0"/>
          <a:chOff x="0" y="0"/>
          <a:chExt cx="0" cy="0"/>
        </a:xfrm>
      </p:grpSpPr>
      <p:sp>
        <p:nvSpPr>
          <p:cNvPr id="42" name="Google Shape;42;p4"/>
          <p:cNvSpPr txBox="1"/>
          <p:nvPr>
            <p:ph type="title"/>
          </p:nvPr>
        </p:nvSpPr>
        <p:spPr>
          <a:xfrm>
            <a:off x="0" y="0"/>
            <a:ext cx="9144000" cy="717176"/>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None/>
            </a:pPr>
            <a:r>
              <a:rPr lang="en-US"/>
              <a:t>ヌクレアーゼ (nuclease)：核酸を切る酵素</a:t>
            </a:r>
            <a:endParaRPr/>
          </a:p>
        </p:txBody>
      </p:sp>
      <p:sp>
        <p:nvSpPr>
          <p:cNvPr id="43" name="Google Shape;43;p4"/>
          <p:cNvSpPr/>
          <p:nvPr/>
        </p:nvSpPr>
        <p:spPr>
          <a:xfrm>
            <a:off x="2685905" y="2164736"/>
            <a:ext cx="1152128" cy="1152128"/>
          </a:xfrm>
          <a:prstGeom prst="ellipse">
            <a:avLst/>
          </a:prstGeom>
          <a:no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grpSp>
        <p:nvGrpSpPr>
          <p:cNvPr id="44" name="Google Shape;44;p4"/>
          <p:cNvGrpSpPr/>
          <p:nvPr/>
        </p:nvGrpSpPr>
        <p:grpSpPr>
          <a:xfrm>
            <a:off x="6005062" y="2892714"/>
            <a:ext cx="1402256" cy="208126"/>
            <a:chOff x="3194928" y="1737335"/>
            <a:chExt cx="2425792" cy="360041"/>
          </a:xfrm>
        </p:grpSpPr>
        <p:sp>
          <p:nvSpPr>
            <p:cNvPr id="45" name="Google Shape;45;p4"/>
            <p:cNvSpPr/>
            <p:nvPr/>
          </p:nvSpPr>
          <p:spPr>
            <a:xfrm>
              <a:off x="3843370" y="1737335"/>
              <a:ext cx="1224136" cy="36004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600">
                  <a:solidFill>
                    <a:schemeClr val="lt1"/>
                  </a:solidFill>
                  <a:latin typeface="Calibri"/>
                  <a:ea typeface="Calibri"/>
                  <a:cs typeface="Calibri"/>
                  <a:sym typeface="Calibri"/>
                </a:rPr>
                <a:t>target</a:t>
              </a:r>
              <a:endParaRPr sz="1600">
                <a:solidFill>
                  <a:schemeClr val="lt1"/>
                </a:solidFill>
                <a:latin typeface="Calibri"/>
                <a:ea typeface="Calibri"/>
                <a:cs typeface="Calibri"/>
                <a:sym typeface="Calibri"/>
              </a:endParaRPr>
            </a:p>
          </p:txBody>
        </p:sp>
        <p:sp>
          <p:nvSpPr>
            <p:cNvPr id="46" name="Google Shape;46;p4"/>
            <p:cNvSpPr/>
            <p:nvPr/>
          </p:nvSpPr>
          <p:spPr>
            <a:xfrm>
              <a:off x="5067506" y="1737335"/>
              <a:ext cx="406896" cy="360040"/>
            </a:xfrm>
            <a:prstGeom prst="corner">
              <a:avLst>
                <a:gd fmla="val 50000" name="adj1"/>
                <a:gd fmla="val 26040" name="adj2"/>
              </a:avLst>
            </a:prstGeom>
            <a:solidFill>
              <a:srgbClr val="92D050"/>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600">
                <a:solidFill>
                  <a:schemeClr val="lt1"/>
                </a:solidFill>
                <a:latin typeface="Calibri"/>
                <a:ea typeface="Calibri"/>
                <a:cs typeface="Calibri"/>
                <a:sym typeface="Calibri"/>
              </a:endParaRPr>
            </a:p>
          </p:txBody>
        </p:sp>
        <p:sp>
          <p:nvSpPr>
            <p:cNvPr id="47" name="Google Shape;47;p4"/>
            <p:cNvSpPr/>
            <p:nvPr/>
          </p:nvSpPr>
          <p:spPr>
            <a:xfrm flipH="1">
              <a:off x="3481241" y="1737335"/>
              <a:ext cx="373663" cy="360039"/>
            </a:xfrm>
            <a:prstGeom prst="corner">
              <a:avLst>
                <a:gd fmla="val 50000" name="adj1"/>
                <a:gd fmla="val 64375" name="adj2"/>
              </a:avLst>
            </a:prstGeom>
            <a:solidFill>
              <a:srgbClr val="FFFF00"/>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600">
                <a:solidFill>
                  <a:schemeClr val="lt1"/>
                </a:solidFill>
                <a:latin typeface="Calibri"/>
                <a:ea typeface="Calibri"/>
                <a:cs typeface="Calibri"/>
                <a:sym typeface="Calibri"/>
              </a:endParaRPr>
            </a:p>
          </p:txBody>
        </p:sp>
        <p:sp>
          <p:nvSpPr>
            <p:cNvPr id="48" name="Google Shape;48;p4"/>
            <p:cNvSpPr/>
            <p:nvPr/>
          </p:nvSpPr>
          <p:spPr>
            <a:xfrm flipH="1" rot="10800000">
              <a:off x="3261431" y="1737337"/>
              <a:ext cx="373663" cy="360039"/>
            </a:xfrm>
            <a:prstGeom prst="corner">
              <a:avLst>
                <a:gd fmla="val 50000" name="adj1"/>
                <a:gd fmla="val 64375" name="adj2"/>
              </a:avLst>
            </a:prstGeom>
            <a:solidFill>
              <a:srgbClr val="FFFF00"/>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600">
                <a:solidFill>
                  <a:schemeClr val="lt1"/>
                </a:solidFill>
                <a:latin typeface="Calibri"/>
                <a:ea typeface="Calibri"/>
                <a:cs typeface="Calibri"/>
                <a:sym typeface="Calibri"/>
              </a:endParaRPr>
            </a:p>
          </p:txBody>
        </p:sp>
        <p:sp>
          <p:nvSpPr>
            <p:cNvPr id="49" name="Google Shape;49;p4"/>
            <p:cNvSpPr/>
            <p:nvPr/>
          </p:nvSpPr>
          <p:spPr>
            <a:xfrm rot="10800000">
              <a:off x="5141816" y="1737336"/>
              <a:ext cx="406896" cy="360040"/>
            </a:xfrm>
            <a:prstGeom prst="corner">
              <a:avLst>
                <a:gd fmla="val 50000" name="adj1"/>
                <a:gd fmla="val 26040" name="adj2"/>
              </a:avLst>
            </a:prstGeom>
            <a:solidFill>
              <a:srgbClr val="92D050"/>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600">
                <a:solidFill>
                  <a:schemeClr val="lt1"/>
                </a:solidFill>
                <a:latin typeface="Calibri"/>
                <a:ea typeface="Calibri"/>
                <a:cs typeface="Calibri"/>
                <a:sym typeface="Calibri"/>
              </a:endParaRPr>
            </a:p>
          </p:txBody>
        </p:sp>
        <p:sp>
          <p:nvSpPr>
            <p:cNvPr id="50" name="Google Shape;50;p4"/>
            <p:cNvSpPr/>
            <p:nvPr/>
          </p:nvSpPr>
          <p:spPr>
            <a:xfrm>
              <a:off x="3194928" y="1737335"/>
              <a:ext cx="72008" cy="360039"/>
            </a:xfrm>
            <a:prstGeom prst="rect">
              <a:avLst/>
            </a:prstGeom>
            <a:no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600">
                <a:solidFill>
                  <a:schemeClr val="lt1"/>
                </a:solidFill>
                <a:latin typeface="Calibri"/>
                <a:ea typeface="Calibri"/>
                <a:cs typeface="Calibri"/>
                <a:sym typeface="Calibri"/>
              </a:endParaRPr>
            </a:p>
          </p:txBody>
        </p:sp>
        <p:sp>
          <p:nvSpPr>
            <p:cNvPr id="51" name="Google Shape;51;p4"/>
            <p:cNvSpPr/>
            <p:nvPr/>
          </p:nvSpPr>
          <p:spPr>
            <a:xfrm>
              <a:off x="5548712" y="1737335"/>
              <a:ext cx="72008" cy="360040"/>
            </a:xfrm>
            <a:prstGeom prst="rect">
              <a:avLst/>
            </a:prstGeom>
            <a:no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600">
                <a:solidFill>
                  <a:schemeClr val="lt1"/>
                </a:solidFill>
                <a:latin typeface="Calibri"/>
                <a:ea typeface="Calibri"/>
                <a:cs typeface="Calibri"/>
                <a:sym typeface="Calibri"/>
              </a:endParaRPr>
            </a:p>
          </p:txBody>
        </p:sp>
      </p:grpSp>
      <p:sp>
        <p:nvSpPr>
          <p:cNvPr id="52" name="Google Shape;52;p4"/>
          <p:cNvSpPr/>
          <p:nvPr/>
        </p:nvSpPr>
        <p:spPr>
          <a:xfrm>
            <a:off x="3189961" y="3371783"/>
            <a:ext cx="144016" cy="290749"/>
          </a:xfrm>
          <a:prstGeom prst="downArrow">
            <a:avLst>
              <a:gd fmla="val 50000" name="adj1"/>
              <a:gd fmla="val 50000" name="adj2"/>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3" name="Google Shape;53;p4"/>
          <p:cNvSpPr/>
          <p:nvPr/>
        </p:nvSpPr>
        <p:spPr>
          <a:xfrm>
            <a:off x="6661705" y="3378808"/>
            <a:ext cx="144016" cy="290749"/>
          </a:xfrm>
          <a:prstGeom prst="downArrow">
            <a:avLst>
              <a:gd fmla="val 50000" name="adj1"/>
              <a:gd fmla="val 50000" name="adj2"/>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nvGrpSpPr>
          <p:cNvPr id="54" name="Google Shape;54;p4"/>
          <p:cNvGrpSpPr/>
          <p:nvPr/>
        </p:nvGrpSpPr>
        <p:grpSpPr>
          <a:xfrm>
            <a:off x="2771800" y="3789040"/>
            <a:ext cx="1125145" cy="1050225"/>
            <a:chOff x="409423" y="3108837"/>
            <a:chExt cx="1125145" cy="1050225"/>
          </a:xfrm>
        </p:grpSpPr>
        <p:sp>
          <p:nvSpPr>
            <p:cNvPr id="55" name="Google Shape;55;p4"/>
            <p:cNvSpPr/>
            <p:nvPr/>
          </p:nvSpPr>
          <p:spPr>
            <a:xfrm>
              <a:off x="409423" y="3108837"/>
              <a:ext cx="1060779" cy="887745"/>
            </a:xfrm>
            <a:custGeom>
              <a:rect b="b" l="l" r="r" t="t"/>
              <a:pathLst>
                <a:path extrusionOk="0" h="1017917" w="1216324">
                  <a:moveTo>
                    <a:pt x="310551" y="1017917"/>
                  </a:moveTo>
                  <a:cubicBezTo>
                    <a:pt x="296173" y="1006415"/>
                    <a:pt x="281275" y="995536"/>
                    <a:pt x="267418" y="983411"/>
                  </a:cubicBezTo>
                  <a:cubicBezTo>
                    <a:pt x="214279" y="936915"/>
                    <a:pt x="268626" y="975590"/>
                    <a:pt x="215660" y="940279"/>
                  </a:cubicBezTo>
                  <a:cubicBezTo>
                    <a:pt x="195590" y="880067"/>
                    <a:pt x="211903" y="919066"/>
                    <a:pt x="138022" y="828136"/>
                  </a:cubicBezTo>
                  <a:cubicBezTo>
                    <a:pt x="123860" y="810706"/>
                    <a:pt x="109267" y="793630"/>
                    <a:pt x="94890" y="776377"/>
                  </a:cubicBezTo>
                  <a:cubicBezTo>
                    <a:pt x="87080" y="767005"/>
                    <a:pt x="76950" y="759761"/>
                    <a:pt x="69011" y="750498"/>
                  </a:cubicBezTo>
                  <a:cubicBezTo>
                    <a:pt x="59654" y="739582"/>
                    <a:pt x="51758" y="727494"/>
                    <a:pt x="43132" y="715992"/>
                  </a:cubicBezTo>
                  <a:cubicBezTo>
                    <a:pt x="25177" y="644176"/>
                    <a:pt x="47040" y="715184"/>
                    <a:pt x="17252" y="655607"/>
                  </a:cubicBezTo>
                  <a:cubicBezTo>
                    <a:pt x="11064" y="643231"/>
                    <a:pt x="2764" y="606277"/>
                    <a:pt x="0" y="595222"/>
                  </a:cubicBezTo>
                  <a:cubicBezTo>
                    <a:pt x="3668" y="540195"/>
                    <a:pt x="2161" y="478028"/>
                    <a:pt x="17252" y="422694"/>
                  </a:cubicBezTo>
                  <a:cubicBezTo>
                    <a:pt x="22037" y="405149"/>
                    <a:pt x="24417" y="386068"/>
                    <a:pt x="34505" y="370936"/>
                  </a:cubicBezTo>
                  <a:lnTo>
                    <a:pt x="69011" y="319177"/>
                  </a:lnTo>
                  <a:cubicBezTo>
                    <a:pt x="85804" y="268795"/>
                    <a:pt x="64497" y="315065"/>
                    <a:pt x="103517" y="276045"/>
                  </a:cubicBezTo>
                  <a:cubicBezTo>
                    <a:pt x="110848" y="268714"/>
                    <a:pt x="114022" y="258038"/>
                    <a:pt x="120769" y="250166"/>
                  </a:cubicBezTo>
                  <a:cubicBezTo>
                    <a:pt x="136685" y="231597"/>
                    <a:pt x="158262" y="209853"/>
                    <a:pt x="181154" y="198407"/>
                  </a:cubicBezTo>
                  <a:cubicBezTo>
                    <a:pt x="189287" y="194340"/>
                    <a:pt x="198407" y="192656"/>
                    <a:pt x="207034" y="189781"/>
                  </a:cubicBezTo>
                  <a:cubicBezTo>
                    <a:pt x="227162" y="169653"/>
                    <a:pt x="243733" y="145186"/>
                    <a:pt x="267418" y="129396"/>
                  </a:cubicBezTo>
                  <a:cubicBezTo>
                    <a:pt x="293406" y="112071"/>
                    <a:pt x="297162" y="108022"/>
                    <a:pt x="327803" y="94890"/>
                  </a:cubicBezTo>
                  <a:cubicBezTo>
                    <a:pt x="336161" y="91308"/>
                    <a:pt x="345325" y="89846"/>
                    <a:pt x="353683" y="86264"/>
                  </a:cubicBezTo>
                  <a:cubicBezTo>
                    <a:pt x="459536" y="40899"/>
                    <a:pt x="327440" y="95071"/>
                    <a:pt x="414068" y="51758"/>
                  </a:cubicBezTo>
                  <a:cubicBezTo>
                    <a:pt x="422201" y="47692"/>
                    <a:pt x="431204" y="45630"/>
                    <a:pt x="439947" y="43132"/>
                  </a:cubicBezTo>
                  <a:cubicBezTo>
                    <a:pt x="468386" y="35006"/>
                    <a:pt x="487921" y="31811"/>
                    <a:pt x="517585" y="25879"/>
                  </a:cubicBezTo>
                  <a:cubicBezTo>
                    <a:pt x="529087" y="20128"/>
                    <a:pt x="539891" y="12692"/>
                    <a:pt x="552090" y="8626"/>
                  </a:cubicBezTo>
                  <a:cubicBezTo>
                    <a:pt x="566000" y="3989"/>
                    <a:pt x="580560" y="0"/>
                    <a:pt x="595222" y="0"/>
                  </a:cubicBezTo>
                  <a:cubicBezTo>
                    <a:pt x="690156" y="0"/>
                    <a:pt x="785003" y="5751"/>
                    <a:pt x="879894" y="8626"/>
                  </a:cubicBezTo>
                  <a:cubicBezTo>
                    <a:pt x="902898" y="20128"/>
                    <a:pt x="927506" y="28866"/>
                    <a:pt x="948905" y="43132"/>
                  </a:cubicBezTo>
                  <a:cubicBezTo>
                    <a:pt x="1011363" y="84771"/>
                    <a:pt x="982117" y="68365"/>
                    <a:pt x="1035169" y="94890"/>
                  </a:cubicBezTo>
                  <a:cubicBezTo>
                    <a:pt x="1043796" y="103517"/>
                    <a:pt x="1051677" y="112960"/>
                    <a:pt x="1061049" y="120770"/>
                  </a:cubicBezTo>
                  <a:cubicBezTo>
                    <a:pt x="1069014" y="127407"/>
                    <a:pt x="1080101" y="130220"/>
                    <a:pt x="1086928" y="138022"/>
                  </a:cubicBezTo>
                  <a:cubicBezTo>
                    <a:pt x="1100582" y="153627"/>
                    <a:pt x="1121434" y="189781"/>
                    <a:pt x="1121434" y="189781"/>
                  </a:cubicBezTo>
                  <a:cubicBezTo>
                    <a:pt x="1127185" y="207034"/>
                    <a:pt x="1130553" y="225273"/>
                    <a:pt x="1138686" y="241539"/>
                  </a:cubicBezTo>
                  <a:cubicBezTo>
                    <a:pt x="1152822" y="269811"/>
                    <a:pt x="1156952" y="274004"/>
                    <a:pt x="1164566" y="301924"/>
                  </a:cubicBezTo>
                  <a:cubicBezTo>
                    <a:pt x="1170805" y="324800"/>
                    <a:pt x="1176067" y="347932"/>
                    <a:pt x="1181818" y="370936"/>
                  </a:cubicBezTo>
                  <a:cubicBezTo>
                    <a:pt x="1184693" y="382438"/>
                    <a:pt x="1188120" y="393816"/>
                    <a:pt x="1190445" y="405441"/>
                  </a:cubicBezTo>
                  <a:cubicBezTo>
                    <a:pt x="1210023" y="503331"/>
                    <a:pt x="1200586" y="463256"/>
                    <a:pt x="1216324" y="526211"/>
                  </a:cubicBezTo>
                  <a:cubicBezTo>
                    <a:pt x="1213449" y="603849"/>
                    <a:pt x="1219336" y="682310"/>
                    <a:pt x="1207698" y="759124"/>
                  </a:cubicBezTo>
                  <a:cubicBezTo>
                    <a:pt x="1204592" y="779626"/>
                    <a:pt x="1184694" y="793630"/>
                    <a:pt x="1173192" y="810883"/>
                  </a:cubicBezTo>
                  <a:lnTo>
                    <a:pt x="1155939" y="836762"/>
                  </a:lnTo>
                  <a:cubicBezTo>
                    <a:pt x="1150188" y="845388"/>
                    <a:pt x="1143322" y="853368"/>
                    <a:pt x="1138686" y="862641"/>
                  </a:cubicBezTo>
                  <a:lnTo>
                    <a:pt x="1130060" y="879894"/>
                  </a:lnTo>
                </a:path>
              </a:pathLst>
            </a:custGeom>
            <a:no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6" name="Google Shape;56;p4"/>
            <p:cNvSpPr/>
            <p:nvPr/>
          </p:nvSpPr>
          <p:spPr>
            <a:xfrm flipH="1" rot="-8903574">
              <a:off x="685486" y="3909772"/>
              <a:ext cx="216000" cy="208125"/>
            </a:xfrm>
            <a:prstGeom prst="corner">
              <a:avLst>
                <a:gd fmla="val 50000" name="adj1"/>
                <a:gd fmla="val 64375" name="adj2"/>
              </a:avLst>
            </a:prstGeom>
            <a:solidFill>
              <a:srgbClr val="FFFF00"/>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600">
                <a:solidFill>
                  <a:schemeClr val="lt1"/>
                </a:solidFill>
                <a:latin typeface="Calibri"/>
                <a:ea typeface="Calibri"/>
                <a:cs typeface="Calibri"/>
                <a:sym typeface="Calibri"/>
              </a:endParaRPr>
            </a:p>
          </p:txBody>
        </p:sp>
        <p:sp>
          <p:nvSpPr>
            <p:cNvPr id="57" name="Google Shape;57;p4"/>
            <p:cNvSpPr/>
            <p:nvPr/>
          </p:nvSpPr>
          <p:spPr>
            <a:xfrm rot="8783844">
              <a:off x="1261418" y="3823321"/>
              <a:ext cx="235211" cy="208125"/>
            </a:xfrm>
            <a:prstGeom prst="corner">
              <a:avLst>
                <a:gd fmla="val 50000" name="adj1"/>
                <a:gd fmla="val 26040" name="adj2"/>
              </a:avLst>
            </a:prstGeom>
            <a:solidFill>
              <a:srgbClr val="92D050"/>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600">
                <a:solidFill>
                  <a:schemeClr val="lt1"/>
                </a:solidFill>
                <a:latin typeface="Calibri"/>
                <a:ea typeface="Calibri"/>
                <a:cs typeface="Calibri"/>
                <a:sym typeface="Calibri"/>
              </a:endParaRPr>
            </a:p>
          </p:txBody>
        </p:sp>
      </p:grpSp>
      <p:grpSp>
        <p:nvGrpSpPr>
          <p:cNvPr id="58" name="Google Shape;58;p4"/>
          <p:cNvGrpSpPr/>
          <p:nvPr/>
        </p:nvGrpSpPr>
        <p:grpSpPr>
          <a:xfrm>
            <a:off x="6149078" y="4117102"/>
            <a:ext cx="1152169" cy="208125"/>
            <a:chOff x="3481241" y="1737335"/>
            <a:chExt cx="1993161" cy="360040"/>
          </a:xfrm>
        </p:grpSpPr>
        <p:sp>
          <p:nvSpPr>
            <p:cNvPr id="59" name="Google Shape;59;p4"/>
            <p:cNvSpPr/>
            <p:nvPr/>
          </p:nvSpPr>
          <p:spPr>
            <a:xfrm>
              <a:off x="3843370" y="1737335"/>
              <a:ext cx="1224136" cy="36004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600">
                  <a:solidFill>
                    <a:schemeClr val="lt1"/>
                  </a:solidFill>
                  <a:latin typeface="Calibri"/>
                  <a:ea typeface="Calibri"/>
                  <a:cs typeface="Calibri"/>
                  <a:sym typeface="Calibri"/>
                </a:rPr>
                <a:t>target</a:t>
              </a:r>
              <a:endParaRPr sz="1600">
                <a:solidFill>
                  <a:schemeClr val="lt1"/>
                </a:solidFill>
                <a:latin typeface="Calibri"/>
                <a:ea typeface="Calibri"/>
                <a:cs typeface="Calibri"/>
                <a:sym typeface="Calibri"/>
              </a:endParaRPr>
            </a:p>
          </p:txBody>
        </p:sp>
        <p:sp>
          <p:nvSpPr>
            <p:cNvPr id="60" name="Google Shape;60;p4"/>
            <p:cNvSpPr/>
            <p:nvPr/>
          </p:nvSpPr>
          <p:spPr>
            <a:xfrm>
              <a:off x="5067506" y="1737335"/>
              <a:ext cx="406896" cy="360040"/>
            </a:xfrm>
            <a:prstGeom prst="corner">
              <a:avLst>
                <a:gd fmla="val 50000" name="adj1"/>
                <a:gd fmla="val 26040" name="adj2"/>
              </a:avLst>
            </a:prstGeom>
            <a:solidFill>
              <a:srgbClr val="92D050"/>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600">
                <a:solidFill>
                  <a:schemeClr val="lt1"/>
                </a:solidFill>
                <a:latin typeface="Calibri"/>
                <a:ea typeface="Calibri"/>
                <a:cs typeface="Calibri"/>
                <a:sym typeface="Calibri"/>
              </a:endParaRPr>
            </a:p>
          </p:txBody>
        </p:sp>
        <p:sp>
          <p:nvSpPr>
            <p:cNvPr id="61" name="Google Shape;61;p4"/>
            <p:cNvSpPr/>
            <p:nvPr/>
          </p:nvSpPr>
          <p:spPr>
            <a:xfrm flipH="1">
              <a:off x="3481241" y="1737335"/>
              <a:ext cx="373663" cy="360039"/>
            </a:xfrm>
            <a:prstGeom prst="corner">
              <a:avLst>
                <a:gd fmla="val 50000" name="adj1"/>
                <a:gd fmla="val 64375" name="adj2"/>
              </a:avLst>
            </a:prstGeom>
            <a:solidFill>
              <a:srgbClr val="FFFF00"/>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600">
                <a:solidFill>
                  <a:schemeClr val="lt1"/>
                </a:solidFill>
                <a:latin typeface="Calibri"/>
                <a:ea typeface="Calibri"/>
                <a:cs typeface="Calibri"/>
                <a:sym typeface="Calibri"/>
              </a:endParaRPr>
            </a:p>
          </p:txBody>
        </p:sp>
      </p:grpSp>
      <p:sp>
        <p:nvSpPr>
          <p:cNvPr id="62" name="Google Shape;62;p4"/>
          <p:cNvSpPr txBox="1"/>
          <p:nvPr/>
        </p:nvSpPr>
        <p:spPr>
          <a:xfrm>
            <a:off x="4993842" y="2303162"/>
            <a:ext cx="3436764" cy="46166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a:solidFill>
                  <a:schemeClr val="dk1"/>
                </a:solidFill>
                <a:latin typeface="Calibri"/>
                <a:ea typeface="Calibri"/>
                <a:cs typeface="Calibri"/>
                <a:sym typeface="Calibri"/>
              </a:rPr>
              <a:t>目的の遺伝子</a:t>
            </a:r>
            <a:endParaRPr/>
          </a:p>
        </p:txBody>
      </p:sp>
      <p:grpSp>
        <p:nvGrpSpPr>
          <p:cNvPr id="63" name="Google Shape;63;p4"/>
          <p:cNvGrpSpPr/>
          <p:nvPr/>
        </p:nvGrpSpPr>
        <p:grpSpPr>
          <a:xfrm rot="-3009012">
            <a:off x="3584046" y="3053662"/>
            <a:ext cx="269547" cy="114725"/>
            <a:chOff x="5949189" y="2993429"/>
            <a:chExt cx="269547" cy="114725"/>
          </a:xfrm>
        </p:grpSpPr>
        <p:sp>
          <p:nvSpPr>
            <p:cNvPr id="64" name="Google Shape;64;p4"/>
            <p:cNvSpPr/>
            <p:nvPr/>
          </p:nvSpPr>
          <p:spPr>
            <a:xfrm>
              <a:off x="6025449" y="2997552"/>
              <a:ext cx="45719" cy="110602"/>
            </a:xfrm>
            <a:prstGeom prst="rect">
              <a:avLst/>
            </a:prstGeom>
            <a:solidFill>
              <a:srgbClr val="FFC000"/>
            </a:solidFill>
            <a:ln cap="flat" cmpd="sng" w="1905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5" name="Google Shape;65;p4"/>
            <p:cNvSpPr/>
            <p:nvPr/>
          </p:nvSpPr>
          <p:spPr>
            <a:xfrm>
              <a:off x="5949189" y="2997551"/>
              <a:ext cx="45719" cy="110602"/>
            </a:xfrm>
            <a:prstGeom prst="rect">
              <a:avLst/>
            </a:prstGeom>
            <a:solidFill>
              <a:srgbClr val="FFFF00"/>
            </a:solidFill>
            <a:ln cap="flat" cmpd="sng" w="1905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6" name="Google Shape;66;p4"/>
            <p:cNvSpPr/>
            <p:nvPr/>
          </p:nvSpPr>
          <p:spPr>
            <a:xfrm>
              <a:off x="6101420" y="2994834"/>
              <a:ext cx="45719" cy="110602"/>
            </a:xfrm>
            <a:prstGeom prst="rect">
              <a:avLst/>
            </a:prstGeom>
            <a:solidFill>
              <a:srgbClr val="FF0000"/>
            </a:solidFill>
            <a:ln cap="flat" cmpd="sng" w="1905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7" name="Google Shape;67;p4"/>
            <p:cNvSpPr/>
            <p:nvPr/>
          </p:nvSpPr>
          <p:spPr>
            <a:xfrm>
              <a:off x="6173017" y="2993429"/>
              <a:ext cx="45719" cy="110602"/>
            </a:xfrm>
            <a:prstGeom prst="rect">
              <a:avLst/>
            </a:prstGeom>
            <a:solidFill>
              <a:srgbClr val="92D050"/>
            </a:solidFill>
            <a:ln cap="flat" cmpd="sng" w="1905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
        <p:nvSpPr>
          <p:cNvPr id="68" name="Google Shape;68;p4"/>
          <p:cNvSpPr txBox="1"/>
          <p:nvPr/>
        </p:nvSpPr>
        <p:spPr>
          <a:xfrm>
            <a:off x="1033605" y="2615105"/>
            <a:ext cx="1406154" cy="46166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a:solidFill>
                  <a:srgbClr val="FF0000"/>
                </a:solidFill>
                <a:latin typeface="Calibri"/>
                <a:ea typeface="Calibri"/>
                <a:cs typeface="Calibri"/>
                <a:sym typeface="Calibri"/>
              </a:rPr>
              <a:t>プラスミド</a:t>
            </a:r>
            <a:endParaRPr sz="2400">
              <a:solidFill>
                <a:srgbClr val="FF0000"/>
              </a:solidFill>
              <a:latin typeface="Calibri"/>
              <a:ea typeface="Calibri"/>
              <a:cs typeface="Calibri"/>
              <a:sym typeface="Calibri"/>
            </a:endParaRPr>
          </a:p>
        </p:txBody>
      </p:sp>
      <p:sp>
        <p:nvSpPr>
          <p:cNvPr id="69" name="Google Shape;69;p4"/>
          <p:cNvSpPr txBox="1"/>
          <p:nvPr/>
        </p:nvSpPr>
        <p:spPr>
          <a:xfrm>
            <a:off x="3333977" y="3356612"/>
            <a:ext cx="3436764" cy="46166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a:solidFill>
                  <a:srgbClr val="FF0000"/>
                </a:solidFill>
                <a:latin typeface="Calibri"/>
                <a:ea typeface="Calibri"/>
                <a:cs typeface="Calibri"/>
                <a:sym typeface="Calibri"/>
              </a:rPr>
              <a:t>制限酵素</a:t>
            </a:r>
            <a:r>
              <a:rPr lang="en-US" sz="2400">
                <a:solidFill>
                  <a:schemeClr val="dk1"/>
                </a:solidFill>
                <a:latin typeface="Calibri"/>
                <a:ea typeface="Calibri"/>
                <a:cs typeface="Calibri"/>
                <a:sym typeface="Calibri"/>
              </a:rPr>
              <a:t>処理</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5"/>
          <p:cNvSpPr txBox="1"/>
          <p:nvPr>
            <p:ph type="title"/>
          </p:nvPr>
        </p:nvSpPr>
        <p:spPr>
          <a:xfrm>
            <a:off x="0" y="0"/>
            <a:ext cx="9144000" cy="717176"/>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None/>
            </a:pPr>
            <a:r>
              <a:rPr lang="en-US"/>
              <a:t>制限酵素（Restriction enzyme: RE）</a:t>
            </a:r>
            <a:endParaRPr/>
          </a:p>
        </p:txBody>
      </p:sp>
      <p:sp>
        <p:nvSpPr>
          <p:cNvPr id="76" name="Google Shape;76;p5"/>
          <p:cNvSpPr txBox="1"/>
          <p:nvPr>
            <p:ph idx="1" type="body"/>
          </p:nvPr>
        </p:nvSpPr>
        <p:spPr>
          <a:xfrm>
            <a:off x="457200" y="1013012"/>
            <a:ext cx="8229600" cy="5113151"/>
          </a:xfrm>
          <a:prstGeom prst="rect">
            <a:avLst/>
          </a:prstGeom>
          <a:noFill/>
          <a:ln>
            <a:noFill/>
          </a:ln>
        </p:spPr>
        <p:txBody>
          <a:bodyPr anchorCtr="0" anchor="t" bIns="45700" lIns="91425" spcFirstLastPara="1" rIns="91425" wrap="square" tIns="45700">
            <a:normAutofit/>
          </a:bodyPr>
          <a:lstStyle/>
          <a:p>
            <a:pPr indent="-361950" lvl="0" marL="361950" rtl="0" algn="l">
              <a:spcBef>
                <a:spcPts val="0"/>
              </a:spcBef>
              <a:spcAft>
                <a:spcPts val="0"/>
              </a:spcAft>
              <a:buClr>
                <a:schemeClr val="dk1"/>
              </a:buClr>
              <a:buSzPts val="2800"/>
              <a:buChar char="•"/>
            </a:pPr>
            <a:r>
              <a:rPr lang="en-US" sz="2800"/>
              <a:t>特定のDNA配列を認識するヌクレアーゼ</a:t>
            </a:r>
            <a:endParaRPr sz="2800"/>
          </a:p>
          <a:p>
            <a:pPr indent="-361950" lvl="0" marL="361950" rtl="0" algn="l">
              <a:spcBef>
                <a:spcPts val="560"/>
              </a:spcBef>
              <a:spcAft>
                <a:spcPts val="0"/>
              </a:spcAft>
              <a:buClr>
                <a:schemeClr val="dk1"/>
              </a:buClr>
              <a:buSzPts val="2800"/>
              <a:buChar char="•"/>
            </a:pPr>
            <a:r>
              <a:rPr lang="en-US" sz="2800"/>
              <a:t> </a:t>
            </a:r>
            <a:r>
              <a:rPr lang="en-US" sz="2800" u="sng"/>
              <a:t>Palindrome</a:t>
            </a:r>
            <a:r>
              <a:rPr lang="en-US" sz="2800"/>
              <a:t>構造を認識する酵素がよく用いられる</a:t>
            </a:r>
            <a:endParaRPr sz="2800"/>
          </a:p>
          <a:p>
            <a:pPr indent="0" lvl="0" marL="0" rtl="0" algn="l">
              <a:spcBef>
                <a:spcPts val="400"/>
              </a:spcBef>
              <a:spcAft>
                <a:spcPts val="0"/>
              </a:spcAft>
              <a:buClr>
                <a:schemeClr val="dk1"/>
              </a:buClr>
              <a:buSzPts val="2000"/>
              <a:buNone/>
            </a:pPr>
            <a:r>
              <a:rPr lang="en-US" sz="2000"/>
              <a:t>回文（たけやぶやけた）</a:t>
            </a:r>
            <a:endParaRPr sz="2000"/>
          </a:p>
        </p:txBody>
      </p:sp>
      <p:graphicFrame>
        <p:nvGraphicFramePr>
          <p:cNvPr id="77" name="Google Shape;77;p5"/>
          <p:cNvGraphicFramePr/>
          <p:nvPr/>
        </p:nvGraphicFramePr>
        <p:xfrm>
          <a:off x="1187624" y="3518968"/>
          <a:ext cx="3000000" cy="3000000"/>
        </p:xfrm>
        <a:graphic>
          <a:graphicData uri="http://schemas.openxmlformats.org/drawingml/2006/table">
            <a:tbl>
              <a:tblPr bandRow="1" firstRow="1">
                <a:noFill/>
                <a:tableStyleId>{C16A0807-7471-4D9B-9A20-0C94C8CDF7FE}</a:tableStyleId>
              </a:tblPr>
              <a:tblGrid>
                <a:gridCol w="1400425"/>
                <a:gridCol w="3734475"/>
                <a:gridCol w="1633825"/>
              </a:tblGrid>
              <a:tr h="643575">
                <a:tc>
                  <a:txBody>
                    <a:bodyPr/>
                    <a:lstStyle/>
                    <a:p>
                      <a:pPr indent="0" lvl="0" marL="0" marR="0" rtl="0" algn="ctr">
                        <a:spcBef>
                          <a:spcPts val="0"/>
                        </a:spcBef>
                        <a:spcAft>
                          <a:spcPts val="0"/>
                        </a:spcAft>
                        <a:buNone/>
                      </a:pPr>
                      <a:r>
                        <a:rPr lang="en-US" sz="2000" u="none" cap="none" strike="noStrike"/>
                        <a:t>酵素</a:t>
                      </a:r>
                      <a:endParaRPr/>
                    </a:p>
                  </a:txBody>
                  <a:tcPr marT="45725" marB="45725" marR="91450" marL="91450" anchor="ctr"/>
                </a:tc>
                <a:tc>
                  <a:txBody>
                    <a:bodyPr/>
                    <a:lstStyle/>
                    <a:p>
                      <a:pPr indent="0" lvl="0" marL="0" marR="0" rtl="0" algn="ctr">
                        <a:spcBef>
                          <a:spcPts val="0"/>
                        </a:spcBef>
                        <a:spcAft>
                          <a:spcPts val="0"/>
                        </a:spcAft>
                        <a:buNone/>
                      </a:pPr>
                      <a:r>
                        <a:rPr lang="en-US" sz="2000" u="none" cap="none" strike="noStrike"/>
                        <a:t>生物</a:t>
                      </a:r>
                      <a:endParaRPr/>
                    </a:p>
                  </a:txBody>
                  <a:tcPr marT="45725" marB="45725" marR="91450" marL="91450" anchor="ctr"/>
                </a:tc>
                <a:tc>
                  <a:txBody>
                    <a:bodyPr/>
                    <a:lstStyle/>
                    <a:p>
                      <a:pPr indent="0" lvl="0" marL="0" marR="0" rtl="0" algn="ctr">
                        <a:spcBef>
                          <a:spcPts val="0"/>
                        </a:spcBef>
                        <a:spcAft>
                          <a:spcPts val="0"/>
                        </a:spcAft>
                        <a:buNone/>
                      </a:pPr>
                      <a:r>
                        <a:rPr lang="en-US" sz="2000" u="none" cap="none" strike="noStrike"/>
                        <a:t>認識配列</a:t>
                      </a:r>
                      <a:endParaRPr/>
                    </a:p>
                  </a:txBody>
                  <a:tcPr marT="45725" marB="45725" marR="91450" marL="91450" anchor="ctr"/>
                </a:tc>
              </a:tr>
              <a:tr h="643575">
                <a:tc>
                  <a:txBody>
                    <a:bodyPr/>
                    <a:lstStyle/>
                    <a:p>
                      <a:pPr indent="0" lvl="0" marL="0" marR="0" rtl="0" algn="ctr">
                        <a:spcBef>
                          <a:spcPts val="0"/>
                        </a:spcBef>
                        <a:spcAft>
                          <a:spcPts val="0"/>
                        </a:spcAft>
                        <a:buNone/>
                      </a:pPr>
                      <a:r>
                        <a:rPr i="1" lang="en-US" sz="2000" u="none" cap="none" strike="noStrike"/>
                        <a:t>Eco</a:t>
                      </a:r>
                      <a:r>
                        <a:rPr lang="en-US" sz="2000" u="none" cap="none" strike="noStrike"/>
                        <a:t>RI</a:t>
                      </a:r>
                      <a:endParaRPr sz="2000" u="none" cap="none" strike="noStrike"/>
                    </a:p>
                  </a:txBody>
                  <a:tcPr marT="45725" marB="45725" marR="91450" marL="91450" anchor="ctr"/>
                </a:tc>
                <a:tc>
                  <a:txBody>
                    <a:bodyPr/>
                    <a:lstStyle/>
                    <a:p>
                      <a:pPr indent="0" lvl="0" marL="0" marR="0" rtl="0" algn="ctr">
                        <a:spcBef>
                          <a:spcPts val="0"/>
                        </a:spcBef>
                        <a:spcAft>
                          <a:spcPts val="0"/>
                        </a:spcAft>
                        <a:buNone/>
                      </a:pPr>
                      <a:r>
                        <a:rPr i="1" lang="en-US" sz="2000" u="none" cap="none" strike="noStrike"/>
                        <a:t>Esherichia coli</a:t>
                      </a:r>
                      <a:endParaRPr i="1" sz="2000" u="none" cap="none" strike="noStrike"/>
                    </a:p>
                  </a:txBody>
                  <a:tcPr marT="45725" marB="45725" marR="91450" marL="91450" anchor="ctr"/>
                </a:tc>
                <a:tc>
                  <a:txBody>
                    <a:bodyPr/>
                    <a:lstStyle/>
                    <a:p>
                      <a:pPr indent="0" lvl="0" marL="0" marR="0" rtl="0" algn="ctr">
                        <a:spcBef>
                          <a:spcPts val="0"/>
                        </a:spcBef>
                        <a:spcAft>
                          <a:spcPts val="0"/>
                        </a:spcAft>
                        <a:buNone/>
                      </a:pPr>
                      <a:r>
                        <a:rPr lang="en-US" sz="2000" u="none" cap="none" strike="noStrike"/>
                        <a:t>GAATTC</a:t>
                      </a:r>
                      <a:endParaRPr sz="2000" u="none" cap="none" strike="noStrike"/>
                    </a:p>
                  </a:txBody>
                  <a:tcPr marT="45725" marB="45725" marR="91450" marL="91450" anchor="ctr"/>
                </a:tc>
              </a:tr>
              <a:tr h="643575">
                <a:tc>
                  <a:txBody>
                    <a:bodyPr/>
                    <a:lstStyle/>
                    <a:p>
                      <a:pPr indent="0" lvl="0" marL="0" marR="0" rtl="0" algn="ctr">
                        <a:spcBef>
                          <a:spcPts val="0"/>
                        </a:spcBef>
                        <a:spcAft>
                          <a:spcPts val="0"/>
                        </a:spcAft>
                        <a:buNone/>
                      </a:pPr>
                      <a:r>
                        <a:rPr i="1" lang="en-US" sz="2000" u="none" cap="none" strike="noStrike"/>
                        <a:t>Bam</a:t>
                      </a:r>
                      <a:r>
                        <a:rPr lang="en-US" sz="2000" u="none" cap="none" strike="noStrike"/>
                        <a:t>HI</a:t>
                      </a:r>
                      <a:endParaRPr sz="2000" u="none" cap="none" strike="noStrike"/>
                    </a:p>
                  </a:txBody>
                  <a:tcPr marT="45725" marB="45725" marR="91450" marL="91450" anchor="ctr"/>
                </a:tc>
                <a:tc>
                  <a:txBody>
                    <a:bodyPr/>
                    <a:lstStyle/>
                    <a:p>
                      <a:pPr indent="0" lvl="0" marL="0" marR="0" rtl="0" algn="ctr">
                        <a:spcBef>
                          <a:spcPts val="0"/>
                        </a:spcBef>
                        <a:spcAft>
                          <a:spcPts val="0"/>
                        </a:spcAft>
                        <a:buNone/>
                      </a:pPr>
                      <a:r>
                        <a:rPr i="1" lang="en-US" sz="2000" u="none" cap="none" strike="noStrike"/>
                        <a:t>Bacillus amyloliquefaciens</a:t>
                      </a:r>
                      <a:endParaRPr i="1" sz="2000" u="none" cap="none" strike="noStrike"/>
                    </a:p>
                  </a:txBody>
                  <a:tcPr marT="45725" marB="45725" marR="91450" marL="91450" anchor="ctr"/>
                </a:tc>
                <a:tc>
                  <a:txBody>
                    <a:bodyPr/>
                    <a:lstStyle/>
                    <a:p>
                      <a:pPr indent="0" lvl="0" marL="0" marR="0" rtl="0" algn="ctr">
                        <a:spcBef>
                          <a:spcPts val="0"/>
                        </a:spcBef>
                        <a:spcAft>
                          <a:spcPts val="0"/>
                        </a:spcAft>
                        <a:buNone/>
                      </a:pPr>
                      <a:r>
                        <a:rPr lang="en-US" sz="2000" u="none" cap="none" strike="noStrike"/>
                        <a:t>GGATCC</a:t>
                      </a:r>
                      <a:endParaRPr sz="2000" u="none" cap="none" strike="noStrike"/>
                    </a:p>
                  </a:txBody>
                  <a:tcPr marT="45725" marB="45725" marR="91450" marL="91450" anchor="ctr"/>
                </a:tc>
              </a:tr>
              <a:tr h="643575">
                <a:tc>
                  <a:txBody>
                    <a:bodyPr/>
                    <a:lstStyle/>
                    <a:p>
                      <a:pPr indent="0" lvl="0" marL="0" marR="0" rtl="0" algn="ctr">
                        <a:spcBef>
                          <a:spcPts val="0"/>
                        </a:spcBef>
                        <a:spcAft>
                          <a:spcPts val="0"/>
                        </a:spcAft>
                        <a:buNone/>
                      </a:pPr>
                      <a:r>
                        <a:rPr i="1" lang="en-US" sz="2000" u="none" cap="none" strike="noStrike"/>
                        <a:t>Hin</a:t>
                      </a:r>
                      <a:r>
                        <a:rPr i="0" lang="en-US" sz="2000" u="none" cap="none" strike="noStrike"/>
                        <a:t>d</a:t>
                      </a:r>
                      <a:r>
                        <a:rPr lang="en-US" sz="2000" u="none" cap="none" strike="noStrike"/>
                        <a:t>III</a:t>
                      </a:r>
                      <a:endParaRPr sz="2000" u="none" cap="none" strike="noStrike"/>
                    </a:p>
                  </a:txBody>
                  <a:tcPr marT="45725" marB="45725" marR="91450" marL="91450" anchor="ctr"/>
                </a:tc>
                <a:tc>
                  <a:txBody>
                    <a:bodyPr/>
                    <a:lstStyle/>
                    <a:p>
                      <a:pPr indent="0" lvl="0" marL="0" marR="0" rtl="0" algn="ctr">
                        <a:spcBef>
                          <a:spcPts val="0"/>
                        </a:spcBef>
                        <a:spcAft>
                          <a:spcPts val="0"/>
                        </a:spcAft>
                        <a:buNone/>
                      </a:pPr>
                      <a:r>
                        <a:rPr i="1" lang="en-US" sz="2000" u="none" cap="none" strike="noStrike"/>
                        <a:t>Haemophilus influenzae </a:t>
                      </a:r>
                      <a:r>
                        <a:rPr lang="en-US" sz="2000" u="none" cap="none" strike="noStrike"/>
                        <a:t>R</a:t>
                      </a:r>
                      <a:r>
                        <a:rPr baseline="-25000" lang="en-US" sz="2000" u="none" cap="none" strike="noStrike"/>
                        <a:t>d</a:t>
                      </a:r>
                      <a:endParaRPr baseline="-25000" sz="2000" u="none" cap="none" strike="noStrike"/>
                    </a:p>
                  </a:txBody>
                  <a:tcPr marT="45725" marB="45725" marR="91450" marL="91450" anchor="ctr"/>
                </a:tc>
                <a:tc>
                  <a:txBody>
                    <a:bodyPr/>
                    <a:lstStyle/>
                    <a:p>
                      <a:pPr indent="0" lvl="0" marL="0" marR="0" rtl="0" algn="ctr">
                        <a:spcBef>
                          <a:spcPts val="0"/>
                        </a:spcBef>
                        <a:spcAft>
                          <a:spcPts val="0"/>
                        </a:spcAft>
                        <a:buNone/>
                      </a:pPr>
                      <a:r>
                        <a:rPr lang="en-US" sz="2000" u="none" cap="none" strike="noStrike"/>
                        <a:t>AAGCTT</a:t>
                      </a:r>
                      <a:endParaRPr sz="2000" u="none" cap="none" strike="noStrike"/>
                    </a:p>
                  </a:txBody>
                  <a:tcPr marT="45725" marB="45725" marR="91450" marL="91450" anchor="ctr"/>
                </a:tc>
              </a:tr>
            </a:tbl>
          </a:graphicData>
        </a:graphic>
      </p:graphicFrame>
      <p:sp>
        <p:nvSpPr>
          <p:cNvPr id="78" name="Google Shape;78;p5"/>
          <p:cNvSpPr txBox="1"/>
          <p:nvPr/>
        </p:nvSpPr>
        <p:spPr>
          <a:xfrm>
            <a:off x="5508104" y="2337212"/>
            <a:ext cx="2575641"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Arial"/>
                <a:ea typeface="Arial"/>
                <a:cs typeface="Arial"/>
                <a:sym typeface="Arial"/>
              </a:rPr>
              <a:t>5’  G A A T T C  3’</a:t>
            </a:r>
            <a:endParaRPr/>
          </a:p>
          <a:p>
            <a:pPr indent="0" lvl="0" marL="0" marR="0" rtl="0" algn="l">
              <a:spcBef>
                <a:spcPts val="0"/>
              </a:spcBef>
              <a:spcAft>
                <a:spcPts val="0"/>
              </a:spcAft>
              <a:buNone/>
            </a:pPr>
            <a:r>
              <a:rPr lang="en-US" sz="2400">
                <a:solidFill>
                  <a:schemeClr val="dk1"/>
                </a:solidFill>
                <a:latin typeface="Arial"/>
                <a:ea typeface="Arial"/>
                <a:cs typeface="Arial"/>
                <a:sym typeface="Arial"/>
              </a:rPr>
              <a:t>3’  C T T A A G  5’</a:t>
            </a:r>
            <a:endParaRPr sz="2400">
              <a:solidFill>
                <a:schemeClr val="dk1"/>
              </a:solidFill>
              <a:latin typeface="Arial"/>
              <a:ea typeface="Arial"/>
              <a:cs typeface="Arial"/>
              <a:sym typeface="Arial"/>
            </a:endParaRPr>
          </a:p>
        </p:txBody>
      </p:sp>
      <p:sp>
        <p:nvSpPr>
          <p:cNvPr id="79" name="Google Shape;79;p5"/>
          <p:cNvSpPr/>
          <p:nvPr/>
        </p:nvSpPr>
        <p:spPr>
          <a:xfrm>
            <a:off x="7200108" y="3122944"/>
            <a:ext cx="216000" cy="180000"/>
          </a:xfrm>
          <a:prstGeom prst="triangle">
            <a:avLst>
              <a:gd fmla="val 50000" name="adj"/>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80" name="Google Shape;80;p5"/>
          <p:cNvSpPr/>
          <p:nvPr/>
        </p:nvSpPr>
        <p:spPr>
          <a:xfrm flipH="1" rot="10800000">
            <a:off x="6156176" y="2247212"/>
            <a:ext cx="216000" cy="180000"/>
          </a:xfrm>
          <a:prstGeom prst="triangle">
            <a:avLst>
              <a:gd fmla="val 50000" name="adj"/>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cxnSp>
        <p:nvCxnSpPr>
          <p:cNvPr id="81" name="Google Shape;81;p5"/>
          <p:cNvCxnSpPr>
            <a:stCxn id="80" idx="0"/>
            <a:endCxn id="79" idx="0"/>
          </p:cNvCxnSpPr>
          <p:nvPr/>
        </p:nvCxnSpPr>
        <p:spPr>
          <a:xfrm flipH="1" rot="-5400000">
            <a:off x="6438326" y="2253062"/>
            <a:ext cx="695700" cy="1044000"/>
          </a:xfrm>
          <a:prstGeom prst="bentConnector3">
            <a:avLst>
              <a:gd fmla="val 50000" name="adj1"/>
            </a:avLst>
          </a:prstGeom>
          <a:noFill/>
          <a:ln cap="flat" cmpd="sng" w="9525">
            <a:solidFill>
              <a:srgbClr val="4A7DBA"/>
            </a:solidFill>
            <a:prstDash val="solid"/>
            <a:round/>
            <a:headEnd len="sm" w="sm" type="none"/>
            <a:tailEnd len="sm" w="sm" type="none"/>
          </a:ln>
        </p:spPr>
      </p:cxn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6"/>
          <p:cNvSpPr txBox="1"/>
          <p:nvPr>
            <p:ph type="title"/>
          </p:nvPr>
        </p:nvSpPr>
        <p:spPr>
          <a:xfrm>
            <a:off x="0" y="0"/>
            <a:ext cx="9144000" cy="717176"/>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None/>
            </a:pPr>
            <a:r>
              <a:rPr lang="en-US"/>
              <a:t>クローニングの紙モデル</a:t>
            </a:r>
            <a:endParaRPr/>
          </a:p>
        </p:txBody>
      </p:sp>
      <p:sp>
        <p:nvSpPr>
          <p:cNvPr id="87" name="Google Shape;87;p6"/>
          <p:cNvSpPr txBox="1"/>
          <p:nvPr>
            <p:ph idx="1" type="body"/>
          </p:nvPr>
        </p:nvSpPr>
        <p:spPr>
          <a:xfrm>
            <a:off x="457200" y="1013012"/>
            <a:ext cx="8229600" cy="5113151"/>
          </a:xfrm>
          <a:prstGeom prst="rect">
            <a:avLst/>
          </a:prstGeom>
          <a:noFill/>
          <a:ln>
            <a:noFill/>
          </a:ln>
        </p:spPr>
        <p:txBody>
          <a:bodyPr anchorCtr="0" anchor="t" bIns="45700" lIns="91425" spcFirstLastPara="1" rIns="91425" wrap="square" tIns="45700">
            <a:noAutofit/>
          </a:bodyPr>
          <a:lstStyle/>
          <a:p>
            <a:pPr indent="-361950" lvl="0" marL="361950" rtl="0" algn="l">
              <a:spcBef>
                <a:spcPts val="0"/>
              </a:spcBef>
              <a:spcAft>
                <a:spcPts val="0"/>
              </a:spcAft>
              <a:buClr>
                <a:schemeClr val="dk1"/>
              </a:buClr>
              <a:buSzPts val="2400"/>
              <a:buChar char="•"/>
            </a:pPr>
            <a:r>
              <a:rPr lang="en-US"/>
              <a:t>プラスミドや標的遺伝子を切断・結合することでベクターを作製する工程を体験してみましょう。</a:t>
            </a:r>
            <a:endParaRPr/>
          </a:p>
          <a:p>
            <a:pPr indent="-209550" lvl="0" marL="361950" rtl="0" algn="l">
              <a:spcBef>
                <a:spcPts val="480"/>
              </a:spcBef>
              <a:spcAft>
                <a:spcPts val="0"/>
              </a:spcAft>
              <a:buClr>
                <a:schemeClr val="dk1"/>
              </a:buClr>
              <a:buSzPts val="2400"/>
              <a:buNone/>
            </a:pPr>
            <a:r>
              <a:t/>
            </a:r>
            <a:endParaRPr/>
          </a:p>
          <a:p>
            <a:pPr indent="-285750" lvl="1" marL="742950" rtl="0" algn="l">
              <a:spcBef>
                <a:spcPts val="480"/>
              </a:spcBef>
              <a:spcAft>
                <a:spcPts val="0"/>
              </a:spcAft>
              <a:buClr>
                <a:schemeClr val="dk1"/>
              </a:buClr>
              <a:buSzPts val="2400"/>
              <a:buChar char="–"/>
            </a:pPr>
            <a:r>
              <a:rPr lang="en-US" sz="2400"/>
              <a:t>適切な制限酵素でプラスミドとヒトDNAを切断する</a:t>
            </a:r>
            <a:endParaRPr/>
          </a:p>
          <a:p>
            <a:pPr indent="-285750" lvl="1" marL="742950" rtl="0" algn="l">
              <a:spcBef>
                <a:spcPts val="480"/>
              </a:spcBef>
              <a:spcAft>
                <a:spcPts val="0"/>
              </a:spcAft>
              <a:buClr>
                <a:schemeClr val="dk1"/>
              </a:buClr>
              <a:buSzPts val="2400"/>
              <a:buChar char="–"/>
            </a:pPr>
            <a:r>
              <a:rPr lang="en-US" sz="2400"/>
              <a:t>ヒトインスリン遺伝子をプラスミドDNAに挿入する</a:t>
            </a:r>
            <a:endParaRPr/>
          </a:p>
          <a:p>
            <a:pPr indent="-285750" lvl="1" marL="742950" rtl="0" algn="l">
              <a:spcBef>
                <a:spcPts val="480"/>
              </a:spcBef>
              <a:spcAft>
                <a:spcPts val="0"/>
              </a:spcAft>
              <a:buClr>
                <a:schemeClr val="dk1"/>
              </a:buClr>
              <a:buSzPts val="2400"/>
              <a:buChar char="–"/>
            </a:pPr>
            <a:r>
              <a:rPr lang="en-US" sz="2400"/>
              <a:t>プラスミドに取り込まれた細菌を特定するために使用する抗生物質を決定する</a:t>
            </a:r>
            <a:endParaRPr/>
          </a:p>
        </p:txBody>
      </p:sp>
      <p:sp>
        <p:nvSpPr>
          <p:cNvPr id="88" name="Google Shape;88;p6"/>
          <p:cNvSpPr/>
          <p:nvPr/>
        </p:nvSpPr>
        <p:spPr>
          <a:xfrm>
            <a:off x="260775" y="4745850"/>
            <a:ext cx="8748600" cy="1251600"/>
          </a:xfrm>
          <a:prstGeom prst="roundRect">
            <a:avLst>
              <a:gd fmla="val 16667" name="adj"/>
            </a:avLst>
          </a:prstGeom>
          <a:noFill/>
          <a:ln cap="flat" cmpd="sng" w="25400">
            <a:solidFill>
              <a:srgbClr val="0070C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lang="en-US" sz="2400">
                <a:solidFill>
                  <a:srgbClr val="0070C0"/>
                </a:solidFill>
                <a:latin typeface="Calibri"/>
                <a:ea typeface="Calibri"/>
                <a:cs typeface="Calibri"/>
                <a:sym typeface="Calibri"/>
              </a:rPr>
              <a:t>考えましょう： </a:t>
            </a:r>
            <a:r>
              <a:rPr lang="en-US" sz="2400">
                <a:solidFill>
                  <a:schemeClr val="dk1"/>
                </a:solidFill>
                <a:latin typeface="Calibri"/>
                <a:ea typeface="Calibri"/>
                <a:cs typeface="Calibri"/>
                <a:sym typeface="Calibri"/>
              </a:rPr>
              <a:t>ヒトDNAからプラスミドと遺伝子の両方を切断するのに、同じ酵素を用いることがなぜ重要なのでしょうか？</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7"/>
          <p:cNvSpPr txBox="1"/>
          <p:nvPr>
            <p:ph type="title"/>
          </p:nvPr>
        </p:nvSpPr>
        <p:spPr>
          <a:xfrm>
            <a:off x="0" y="0"/>
            <a:ext cx="9144000" cy="717176"/>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None/>
            </a:pPr>
            <a:r>
              <a:rPr lang="en-US"/>
              <a:t>質問</a:t>
            </a:r>
            <a:endParaRPr/>
          </a:p>
        </p:txBody>
      </p:sp>
      <p:sp>
        <p:nvSpPr>
          <p:cNvPr id="94" name="Google Shape;94;p7"/>
          <p:cNvSpPr txBox="1"/>
          <p:nvPr>
            <p:ph idx="1" type="body"/>
          </p:nvPr>
        </p:nvSpPr>
        <p:spPr>
          <a:xfrm>
            <a:off x="107504" y="1013012"/>
            <a:ext cx="8928992" cy="5113151"/>
          </a:xfrm>
          <a:prstGeom prst="rect">
            <a:avLst/>
          </a:prstGeom>
          <a:noFill/>
          <a:ln>
            <a:noFill/>
          </a:ln>
        </p:spPr>
        <p:txBody>
          <a:bodyPr anchorCtr="0" anchor="t" bIns="45700" lIns="91425" spcFirstLastPara="1" rIns="91425" wrap="square" tIns="45700">
            <a:noAutofit/>
          </a:bodyPr>
          <a:lstStyle/>
          <a:p>
            <a:pPr indent="-361950" lvl="0" marL="361950" rtl="0" algn="l">
              <a:spcBef>
                <a:spcPts val="0"/>
              </a:spcBef>
              <a:spcAft>
                <a:spcPts val="0"/>
              </a:spcAft>
              <a:buClr>
                <a:schemeClr val="dk1"/>
              </a:buClr>
              <a:buSzPts val="2400"/>
              <a:buChar char="•"/>
            </a:pPr>
            <a:r>
              <a:rPr lang="en-US"/>
              <a:t>どの制限酵素を選択しましたか？　なぜそれを選んだのですか？</a:t>
            </a:r>
            <a:endParaRPr/>
          </a:p>
          <a:p>
            <a:pPr indent="-361950" lvl="0" marL="361950" rtl="0" algn="l">
              <a:spcBef>
                <a:spcPts val="480"/>
              </a:spcBef>
              <a:spcAft>
                <a:spcPts val="0"/>
              </a:spcAft>
              <a:buClr>
                <a:schemeClr val="dk1"/>
              </a:buClr>
              <a:buSzPts val="2400"/>
              <a:buChar char="•"/>
            </a:pPr>
            <a:r>
              <a:rPr lang="en-US"/>
              <a:t>インスリン遺伝子をどこに挿入しますか？　その理由は？</a:t>
            </a:r>
            <a:endParaRPr/>
          </a:p>
          <a:p>
            <a:pPr indent="-361950" lvl="0" marL="361950" rtl="0" algn="l">
              <a:spcBef>
                <a:spcPts val="480"/>
              </a:spcBef>
              <a:spcAft>
                <a:spcPts val="0"/>
              </a:spcAft>
              <a:buClr>
                <a:schemeClr val="dk1"/>
              </a:buClr>
              <a:buSzPts val="2400"/>
              <a:buChar char="•"/>
            </a:pPr>
            <a:r>
              <a:rPr lang="en-US"/>
              <a:t>組換えDNAが取り込まれたことを確認するために、どの抗生物質を使用しますか？</a:t>
            </a:r>
            <a:endParaRPr/>
          </a:p>
        </p:txBody>
      </p:sp>
      <p:pic>
        <p:nvPicPr>
          <p:cNvPr descr="はさみ 単色塗りつぶし" id="95" name="Google Shape;95;p7"/>
          <p:cNvPicPr preferRelativeResize="0"/>
          <p:nvPr/>
        </p:nvPicPr>
        <p:blipFill rotWithShape="1">
          <a:blip r:embed="rId3">
            <a:alphaModFix/>
          </a:blip>
          <a:srcRect b="0" l="0" r="0" t="0"/>
          <a:stretch/>
        </p:blipFill>
        <p:spPr>
          <a:xfrm flipH="1">
            <a:off x="1950119" y="3717032"/>
            <a:ext cx="914400" cy="914400"/>
          </a:xfrm>
          <a:prstGeom prst="rect">
            <a:avLst/>
          </a:prstGeom>
          <a:noFill/>
          <a:ln>
            <a:noFill/>
          </a:ln>
        </p:spPr>
      </p:pic>
      <p:pic>
        <p:nvPicPr>
          <p:cNvPr descr="DNA 単色塗りつぶし" id="96" name="Google Shape;96;p7"/>
          <p:cNvPicPr preferRelativeResize="0"/>
          <p:nvPr/>
        </p:nvPicPr>
        <p:blipFill rotWithShape="1">
          <a:blip r:embed="rId4">
            <a:alphaModFix/>
          </a:blip>
          <a:srcRect b="0" l="0" r="0" t="0"/>
          <a:stretch/>
        </p:blipFill>
        <p:spPr>
          <a:xfrm>
            <a:off x="4812559" y="4174232"/>
            <a:ext cx="914400" cy="914400"/>
          </a:xfrm>
          <a:prstGeom prst="rect">
            <a:avLst/>
          </a:prstGeom>
          <a:noFill/>
          <a:ln>
            <a:noFill/>
          </a:ln>
        </p:spPr>
      </p:pic>
      <p:pic>
        <p:nvPicPr>
          <p:cNvPr descr="接着剤 単色塗りつぶし" id="97" name="Google Shape;97;p7"/>
          <p:cNvPicPr preferRelativeResize="0"/>
          <p:nvPr/>
        </p:nvPicPr>
        <p:blipFill rotWithShape="1">
          <a:blip r:embed="rId5">
            <a:alphaModFix/>
          </a:blip>
          <a:srcRect b="0" l="0" r="0" t="0"/>
          <a:stretch/>
        </p:blipFill>
        <p:spPr>
          <a:xfrm>
            <a:off x="6249888" y="4413856"/>
            <a:ext cx="914400" cy="914400"/>
          </a:xfrm>
          <a:prstGeom prst="rect">
            <a:avLst/>
          </a:prstGeom>
          <a:noFill/>
          <a:ln>
            <a:noFill/>
          </a:ln>
        </p:spPr>
      </p:pic>
      <p:pic>
        <p:nvPicPr>
          <p:cNvPr descr="ハーベイ ボール 0% 単色塗りつぶし" id="98" name="Google Shape;98;p7"/>
          <p:cNvPicPr preferRelativeResize="0"/>
          <p:nvPr/>
        </p:nvPicPr>
        <p:blipFill rotWithShape="1">
          <a:blip r:embed="rId6">
            <a:alphaModFix/>
          </a:blip>
          <a:srcRect b="0" l="0" r="0" t="0"/>
          <a:stretch/>
        </p:blipFill>
        <p:spPr>
          <a:xfrm>
            <a:off x="3439235" y="4174232"/>
            <a:ext cx="914400" cy="9144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8"/>
          <p:cNvSpPr txBox="1"/>
          <p:nvPr>
            <p:ph type="title"/>
          </p:nvPr>
        </p:nvSpPr>
        <p:spPr>
          <a:xfrm>
            <a:off x="0" y="0"/>
            <a:ext cx="9144000" cy="717176"/>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None/>
            </a:pPr>
            <a:r>
              <a:rPr lang="en-US"/>
              <a:t>RFPを大腸菌で発現させるベクターの作製</a:t>
            </a:r>
            <a:endParaRPr/>
          </a:p>
        </p:txBody>
      </p:sp>
      <p:pic>
        <p:nvPicPr>
          <p:cNvPr id="104" name="Google Shape;104;p8"/>
          <p:cNvPicPr preferRelativeResize="0"/>
          <p:nvPr/>
        </p:nvPicPr>
        <p:blipFill rotWithShape="1">
          <a:blip r:embed="rId3">
            <a:alphaModFix/>
          </a:blip>
          <a:srcRect b="0" l="0" r="0" t="0"/>
          <a:stretch/>
        </p:blipFill>
        <p:spPr>
          <a:xfrm>
            <a:off x="755577" y="1914678"/>
            <a:ext cx="7632846" cy="338653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9"/>
          <p:cNvSpPr txBox="1"/>
          <p:nvPr>
            <p:ph type="title"/>
          </p:nvPr>
        </p:nvSpPr>
        <p:spPr>
          <a:xfrm>
            <a:off x="0" y="0"/>
            <a:ext cx="9144000" cy="717176"/>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None/>
            </a:pPr>
            <a:r>
              <a:rPr lang="en-US"/>
              <a:t>The Nobel Prize in Chemistry 2008</a:t>
            </a:r>
            <a:endParaRPr/>
          </a:p>
        </p:txBody>
      </p:sp>
      <p:sp>
        <p:nvSpPr>
          <p:cNvPr id="110" name="Google Shape;110;p9"/>
          <p:cNvSpPr txBox="1"/>
          <p:nvPr/>
        </p:nvSpPr>
        <p:spPr>
          <a:xfrm>
            <a:off x="652500" y="5092427"/>
            <a:ext cx="1975284"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Osamu Shimomura</a:t>
            </a:r>
            <a:endParaRPr/>
          </a:p>
        </p:txBody>
      </p:sp>
      <p:sp>
        <p:nvSpPr>
          <p:cNvPr id="111" name="Google Shape;111;p9"/>
          <p:cNvSpPr txBox="1"/>
          <p:nvPr/>
        </p:nvSpPr>
        <p:spPr>
          <a:xfrm>
            <a:off x="262997" y="5580137"/>
            <a:ext cx="8546000" cy="4001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000">
                <a:solidFill>
                  <a:schemeClr val="dk1"/>
                </a:solidFill>
                <a:latin typeface="Calibri"/>
                <a:ea typeface="Calibri"/>
                <a:cs typeface="Calibri"/>
                <a:sym typeface="Calibri"/>
              </a:rPr>
              <a:t>for the discovery and development of the green fluorescent protein, GFP</a:t>
            </a:r>
            <a:endParaRPr sz="2000">
              <a:solidFill>
                <a:schemeClr val="dk1"/>
              </a:solidFill>
              <a:latin typeface="Calibri"/>
              <a:ea typeface="Calibri"/>
              <a:cs typeface="Calibri"/>
              <a:sym typeface="Calibri"/>
            </a:endParaRPr>
          </a:p>
        </p:txBody>
      </p:sp>
      <p:sp>
        <p:nvSpPr>
          <p:cNvPr id="112" name="Google Shape;112;p9"/>
          <p:cNvSpPr txBox="1"/>
          <p:nvPr/>
        </p:nvSpPr>
        <p:spPr>
          <a:xfrm>
            <a:off x="6719117" y="5085184"/>
            <a:ext cx="1453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Roger Y. Tsien</a:t>
            </a:r>
            <a:endParaRPr sz="1800">
              <a:solidFill>
                <a:schemeClr val="dk1"/>
              </a:solidFill>
              <a:latin typeface="Calibri"/>
              <a:ea typeface="Calibri"/>
              <a:cs typeface="Calibri"/>
              <a:sym typeface="Calibri"/>
            </a:endParaRPr>
          </a:p>
        </p:txBody>
      </p:sp>
      <p:sp>
        <p:nvSpPr>
          <p:cNvPr id="113" name="Google Shape;113;p9"/>
          <p:cNvSpPr txBox="1"/>
          <p:nvPr/>
        </p:nvSpPr>
        <p:spPr>
          <a:xfrm>
            <a:off x="3839312" y="5085184"/>
            <a:ext cx="152477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Martin Chalfie</a:t>
            </a:r>
            <a:endParaRPr sz="1800">
              <a:solidFill>
                <a:schemeClr val="dk1"/>
              </a:solidFill>
              <a:latin typeface="Calibri"/>
              <a:ea typeface="Calibri"/>
              <a:cs typeface="Calibri"/>
              <a:sym typeface="Calibri"/>
            </a:endParaRPr>
          </a:p>
        </p:txBody>
      </p:sp>
      <p:pic>
        <p:nvPicPr>
          <p:cNvPr id="114" name="Google Shape;114;p9"/>
          <p:cNvPicPr preferRelativeResize="0"/>
          <p:nvPr/>
        </p:nvPicPr>
        <p:blipFill rotWithShape="1">
          <a:blip r:embed="rId3">
            <a:alphaModFix/>
          </a:blip>
          <a:srcRect b="0" l="0" r="0" t="0"/>
          <a:stretch/>
        </p:blipFill>
        <p:spPr>
          <a:xfrm>
            <a:off x="262996" y="1196752"/>
            <a:ext cx="2672226" cy="3744416"/>
          </a:xfrm>
          <a:prstGeom prst="rect">
            <a:avLst/>
          </a:prstGeom>
          <a:noFill/>
          <a:ln>
            <a:noFill/>
          </a:ln>
        </p:spPr>
      </p:pic>
      <p:pic>
        <p:nvPicPr>
          <p:cNvPr id="115" name="Google Shape;115;p9"/>
          <p:cNvPicPr preferRelativeResize="0"/>
          <p:nvPr/>
        </p:nvPicPr>
        <p:blipFill rotWithShape="1">
          <a:blip r:embed="rId4">
            <a:alphaModFix/>
          </a:blip>
          <a:srcRect b="0" l="0" r="0" t="0"/>
          <a:stretch/>
        </p:blipFill>
        <p:spPr>
          <a:xfrm>
            <a:off x="3235887" y="1196752"/>
            <a:ext cx="2672226" cy="3744416"/>
          </a:xfrm>
          <a:prstGeom prst="rect">
            <a:avLst/>
          </a:prstGeom>
          <a:noFill/>
          <a:ln>
            <a:noFill/>
          </a:ln>
        </p:spPr>
      </p:pic>
      <p:pic>
        <p:nvPicPr>
          <p:cNvPr id="116" name="Google Shape;116;p9"/>
          <p:cNvPicPr preferRelativeResize="0"/>
          <p:nvPr/>
        </p:nvPicPr>
        <p:blipFill rotWithShape="1">
          <a:blip r:embed="rId5">
            <a:alphaModFix/>
          </a:blip>
          <a:srcRect b="0" l="0" r="0" t="0"/>
          <a:stretch/>
        </p:blipFill>
        <p:spPr>
          <a:xfrm>
            <a:off x="6136770" y="1197719"/>
            <a:ext cx="2672226" cy="3744416"/>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BODY">
  <a:themeElements>
    <a:clrScheme name="ユーザー定義 1">
      <a:dk1>
        <a:srgbClr val="000000"/>
      </a:dk1>
      <a:lt1>
        <a:srgbClr val="FFFFFF"/>
      </a:lt1>
      <a:dk2>
        <a:srgbClr val="000000"/>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テーマ">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2013-04-08T23:24:13Z</dcterms:created>
  <dc:creator>Yasuyuki Goto</dc:creator>
</cp:coreProperties>
</file>